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ngesInfos/changesInfo1.xml" ContentType="application/vnd.ms-powerpoint.changesinfo+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handoutMasterIdLst>
    <p:handoutMasterId r:id="rId13"/>
  </p:handoutMasterIdLst>
  <p:sldIdLst>
    <p:sldId id="263" r:id="rId5"/>
    <p:sldId id="260" r:id="rId6"/>
    <p:sldId id="261" r:id="rId7"/>
    <p:sldId id="265" r:id="rId8"/>
    <p:sldId id="262" r:id="rId9"/>
    <p:sldId id="264" r:id="rId10"/>
    <p:sldId id="266" r:id="rId11"/>
  </p:sldIdLst>
  <p:sldSz cx="6858000" cy="9906000" type="A4"/>
  <p:notesSz cx="6797675" cy="9926638"/>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8282"/>
    <a:srgbClr val="8A8A8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925AD7-32E1-45E6-B4A2-220618B7221C}" v="3" dt="2026-01-07T02:29:20.140"/>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5" d="100"/>
          <a:sy n="125" d="100"/>
        </p:scale>
        <p:origin x="-1584" y="-72"/>
      </p:cViewPr>
      <p:guideLst>
        <p:guide orient="horz" pos="312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Jiao 焦德智" userId="f4604afb-13e4-4c23-a5a1-71a7cbc449e7" providerId="ADAL" clId="{2BF1D7A5-9487-42EE-86EE-80A8D957A13E}"/>
    <pc:docChg chg="custSel modSld">
      <pc:chgData name="Mike Jiao 焦德智" userId="f4604afb-13e4-4c23-a5a1-71a7cbc449e7" providerId="ADAL" clId="{2BF1D7A5-9487-42EE-86EE-80A8D957A13E}" dt="2026-01-07T02:29:20.140" v="207"/>
      <pc:docMkLst>
        <pc:docMk/>
      </pc:docMkLst>
      <pc:sldChg chg="modSp mod">
        <pc:chgData name="Mike Jiao 焦德智" userId="f4604afb-13e4-4c23-a5a1-71a7cbc449e7" providerId="ADAL" clId="{2BF1D7A5-9487-42EE-86EE-80A8D957A13E}" dt="2026-01-07T02:28:12.120" v="145" actId="20577"/>
        <pc:sldMkLst>
          <pc:docMk/>
          <pc:sldMk cId="2118411951" sldId="256"/>
        </pc:sldMkLst>
        <pc:graphicFrameChg chg="mod modGraphic">
          <ac:chgData name="Mike Jiao 焦德智" userId="f4604afb-13e4-4c23-a5a1-71a7cbc449e7" providerId="ADAL" clId="{2BF1D7A5-9487-42EE-86EE-80A8D957A13E}" dt="2026-01-07T02:28:12.120" v="145" actId="20577"/>
          <ac:graphicFrameMkLst>
            <pc:docMk/>
            <pc:sldMk cId="2118411951" sldId="256"/>
            <ac:graphicFrameMk id="2" creationId="{29D0397B-ABD2-4466-B741-1E1A751728D3}"/>
          </ac:graphicFrameMkLst>
        </pc:graphicFrameChg>
      </pc:sldChg>
      <pc:sldChg chg="modSp mod">
        <pc:chgData name="Mike Jiao 焦德智" userId="f4604afb-13e4-4c23-a5a1-71a7cbc449e7" providerId="ADAL" clId="{2BF1D7A5-9487-42EE-86EE-80A8D957A13E}" dt="2026-01-07T02:29:20.140" v="207"/>
        <pc:sldMkLst>
          <pc:docMk/>
          <pc:sldMk cId="376453019" sldId="260"/>
        </pc:sldMkLst>
        <pc:spChg chg="mod">
          <ac:chgData name="Mike Jiao 焦德智" userId="f4604afb-13e4-4c23-a5a1-71a7cbc449e7" providerId="ADAL" clId="{2BF1D7A5-9487-42EE-86EE-80A8D957A13E}" dt="2026-01-07T02:29:20.140" v="207"/>
          <ac:spMkLst>
            <pc:docMk/>
            <pc:sldMk cId="376453019" sldId="260"/>
            <ac:spMk id="10" creationId="{5D408A20-A3FE-3365-AC6C-0603E67F35CC}"/>
          </ac:spMkLst>
        </pc:spChg>
        <pc:graphicFrameChg chg="modGraphic">
          <ac:chgData name="Mike Jiao 焦德智" userId="f4604afb-13e4-4c23-a5a1-71a7cbc449e7" providerId="ADAL" clId="{2BF1D7A5-9487-42EE-86EE-80A8D957A13E}" dt="2026-01-07T02:28:58.602" v="206" actId="20577"/>
          <ac:graphicFrameMkLst>
            <pc:docMk/>
            <pc:sldMk cId="376453019" sldId="260"/>
            <ac:graphicFrameMk id="4" creationId="{5B1F458B-04B8-455E-84A8-9DFDDE3582E7}"/>
          </ac:graphicFrameMkLst>
        </pc:graphicFrameChg>
      </pc:sldChg>
      <pc:sldChg chg="modSp">
        <pc:chgData name="Mike Jiao 焦德智" userId="f4604afb-13e4-4c23-a5a1-71a7cbc449e7" providerId="ADAL" clId="{2BF1D7A5-9487-42EE-86EE-80A8D957A13E}" dt="2026-01-07T02:29:20.140" v="207"/>
        <pc:sldMkLst>
          <pc:docMk/>
          <pc:sldMk cId="1444297458" sldId="261"/>
        </pc:sldMkLst>
        <pc:spChg chg="mod">
          <ac:chgData name="Mike Jiao 焦德智" userId="f4604afb-13e4-4c23-a5a1-71a7cbc449e7" providerId="ADAL" clId="{2BF1D7A5-9487-42EE-86EE-80A8D957A13E}" dt="2026-01-07T02:29:20.140" v="207"/>
          <ac:spMkLst>
            <pc:docMk/>
            <pc:sldMk cId="1444297458" sldId="261"/>
            <ac:spMk id="2" creationId="{F6C2462A-6AE8-6D49-73B2-6A5153E3A5F9}"/>
          </ac:spMkLst>
        </pc:spChg>
      </pc:sldChg>
      <pc:sldChg chg="modSp">
        <pc:chgData name="Mike Jiao 焦德智" userId="f4604afb-13e4-4c23-a5a1-71a7cbc449e7" providerId="ADAL" clId="{2BF1D7A5-9487-42EE-86EE-80A8D957A13E}" dt="2026-01-07T02:29:20.140" v="207"/>
        <pc:sldMkLst>
          <pc:docMk/>
          <pc:sldMk cId="2694578624" sldId="262"/>
        </pc:sldMkLst>
        <pc:spChg chg="mod">
          <ac:chgData name="Mike Jiao 焦德智" userId="f4604afb-13e4-4c23-a5a1-71a7cbc449e7" providerId="ADAL" clId="{2BF1D7A5-9487-42EE-86EE-80A8D957A13E}" dt="2026-01-07T02:29:20.140" v="207"/>
          <ac:spMkLst>
            <pc:docMk/>
            <pc:sldMk cId="2694578624" sldId="262"/>
            <ac:spMk id="2" creationId="{F181F3F0-E9FC-30EA-EA0B-DC6DF5863898}"/>
          </ac:spMkLst>
        </pc:spChg>
      </pc:sldChg>
      <pc:sldChg chg="addSp delSp modSp mod">
        <pc:chgData name="Mike Jiao 焦德智" userId="f4604afb-13e4-4c23-a5a1-71a7cbc449e7" providerId="ADAL" clId="{2BF1D7A5-9487-42EE-86EE-80A8D957A13E}" dt="2026-01-07T02:29:20.140" v="207"/>
        <pc:sldMkLst>
          <pc:docMk/>
          <pc:sldMk cId="3154304086" sldId="263"/>
        </pc:sldMkLst>
        <pc:spChg chg="mod">
          <ac:chgData name="Mike Jiao 焦德智" userId="f4604afb-13e4-4c23-a5a1-71a7cbc449e7" providerId="ADAL" clId="{2BF1D7A5-9487-42EE-86EE-80A8D957A13E}" dt="2026-01-07T02:28:40.460" v="187" actId="1035"/>
          <ac:spMkLst>
            <pc:docMk/>
            <pc:sldMk cId="3154304086" sldId="263"/>
            <ac:spMk id="33" creationId="{FCFC0785-5D4D-47E7-8DB7-B8067333C4D7}"/>
          </ac:spMkLst>
        </pc:spChg>
        <pc:spChg chg="mod">
          <ac:chgData name="Mike Jiao 焦德智" userId="f4604afb-13e4-4c23-a5a1-71a7cbc449e7" providerId="ADAL" clId="{2BF1D7A5-9487-42EE-86EE-80A8D957A13E}" dt="2026-01-07T02:29:20.140" v="207"/>
          <ac:spMkLst>
            <pc:docMk/>
            <pc:sldMk cId="3154304086" sldId="263"/>
            <ac:spMk id="39" creationId="{2C5393B3-A7E9-4DDA-A33D-4040BB20B2C2}"/>
          </ac:spMkLst>
        </pc:spChg>
        <pc:spChg chg="mod">
          <ac:chgData name="Mike Jiao 焦德智" userId="f4604afb-13e4-4c23-a5a1-71a7cbc449e7" providerId="ADAL" clId="{2BF1D7A5-9487-42EE-86EE-80A8D957A13E}" dt="2026-01-07T02:28:40.460" v="187" actId="1035"/>
          <ac:spMkLst>
            <pc:docMk/>
            <pc:sldMk cId="3154304086" sldId="263"/>
            <ac:spMk id="42" creationId="{A7FAA8DD-066E-435A-92CA-1A2CCAFA8935}"/>
          </ac:spMkLst>
        </pc:spChg>
        <pc:spChg chg="mod">
          <ac:chgData name="Mike Jiao 焦德智" userId="f4604afb-13e4-4c23-a5a1-71a7cbc449e7" providerId="ADAL" clId="{2BF1D7A5-9487-42EE-86EE-80A8D957A13E}" dt="2026-01-07T02:28:40.460" v="187" actId="1035"/>
          <ac:spMkLst>
            <pc:docMk/>
            <pc:sldMk cId="3154304086" sldId="263"/>
            <ac:spMk id="43" creationId="{3EE73990-63BE-4BB5-9859-0EFA60A320E7}"/>
          </ac:spMkLst>
        </pc:spChg>
        <pc:graphicFrameChg chg="mod modGraphic">
          <ac:chgData name="Mike Jiao 焦德智" userId="f4604afb-13e4-4c23-a5a1-71a7cbc449e7" providerId="ADAL" clId="{2BF1D7A5-9487-42EE-86EE-80A8D957A13E}" dt="2026-01-07T02:28:40.460" v="187" actId="1035"/>
          <ac:graphicFrameMkLst>
            <pc:docMk/>
            <pc:sldMk cId="3154304086" sldId="263"/>
            <ac:graphicFrameMk id="3" creationId="{780DD81B-DB64-490E-A051-E65554704452}"/>
          </ac:graphicFrameMkLst>
        </pc:graphicFrameChg>
        <pc:picChg chg="add mod">
          <ac:chgData name="Mike Jiao 焦德智" userId="f4604afb-13e4-4c23-a5a1-71a7cbc449e7" providerId="ADAL" clId="{2BF1D7A5-9487-42EE-86EE-80A8D957A13E}" dt="2026-01-07T01:54:49.684" v="1"/>
          <ac:picMkLst>
            <pc:docMk/>
            <pc:sldMk cId="3154304086" sldId="263"/>
            <ac:picMk id="2" creationId="{28595260-1B50-D17E-4094-3B0D8C3E853D}"/>
          </ac:picMkLst>
        </pc:picChg>
        <pc:picChg chg="del">
          <ac:chgData name="Mike Jiao 焦德智" userId="f4604afb-13e4-4c23-a5a1-71a7cbc449e7" providerId="ADAL" clId="{2BF1D7A5-9487-42EE-86EE-80A8D957A13E}" dt="2026-01-07T01:54:27.304" v="0" actId="478"/>
          <ac:picMkLst>
            <pc:docMk/>
            <pc:sldMk cId="3154304086" sldId="263"/>
            <ac:picMk id="7" creationId="{C4A922FD-E1C9-0F77-2FA1-F9DC59BFF0A8}"/>
          </ac:picMkLst>
        </pc:picChg>
      </pc:sldChg>
      <pc:sldChg chg="modSp">
        <pc:chgData name="Mike Jiao 焦德智" userId="f4604afb-13e4-4c23-a5a1-71a7cbc449e7" providerId="ADAL" clId="{2BF1D7A5-9487-42EE-86EE-80A8D957A13E}" dt="2026-01-07T02:29:20.140" v="207"/>
        <pc:sldMkLst>
          <pc:docMk/>
          <pc:sldMk cId="1627717270" sldId="264"/>
        </pc:sldMkLst>
        <pc:spChg chg="mod">
          <ac:chgData name="Mike Jiao 焦德智" userId="f4604afb-13e4-4c23-a5a1-71a7cbc449e7" providerId="ADAL" clId="{2BF1D7A5-9487-42EE-86EE-80A8D957A13E}" dt="2026-01-07T02:29:20.140" v="207"/>
          <ac:spMkLst>
            <pc:docMk/>
            <pc:sldMk cId="1627717270" sldId="264"/>
            <ac:spMk id="2" creationId="{D6D391AE-587E-FB53-A395-EC554776514A}"/>
          </ac:spMkLst>
        </pc:spChg>
      </pc:sldChg>
      <pc:sldChg chg="modSp">
        <pc:chgData name="Mike Jiao 焦德智" userId="f4604afb-13e4-4c23-a5a1-71a7cbc449e7" providerId="ADAL" clId="{2BF1D7A5-9487-42EE-86EE-80A8D957A13E}" dt="2026-01-07T02:29:20.140" v="207"/>
        <pc:sldMkLst>
          <pc:docMk/>
          <pc:sldMk cId="1390816653" sldId="265"/>
        </pc:sldMkLst>
        <pc:spChg chg="mod">
          <ac:chgData name="Mike Jiao 焦德智" userId="f4604afb-13e4-4c23-a5a1-71a7cbc449e7" providerId="ADAL" clId="{2BF1D7A5-9487-42EE-86EE-80A8D957A13E}" dt="2026-01-07T02:29:20.140" v="207"/>
          <ac:spMkLst>
            <pc:docMk/>
            <pc:sldMk cId="1390816653" sldId="265"/>
            <ac:spMk id="2" creationId="{98F1327B-41F9-B807-7FF4-AF841C25BEB7}"/>
          </ac:spMkLst>
        </pc:spChg>
      </pc:sldChg>
      <pc:sldChg chg="modSp">
        <pc:chgData name="Mike Jiao 焦德智" userId="f4604afb-13e4-4c23-a5a1-71a7cbc449e7" providerId="ADAL" clId="{2BF1D7A5-9487-42EE-86EE-80A8D957A13E}" dt="2026-01-07T02:29:20.140" v="207"/>
        <pc:sldMkLst>
          <pc:docMk/>
          <pc:sldMk cId="1955617127" sldId="266"/>
        </pc:sldMkLst>
        <pc:spChg chg="mod">
          <ac:chgData name="Mike Jiao 焦德智" userId="f4604afb-13e4-4c23-a5a1-71a7cbc449e7" providerId="ADAL" clId="{2BF1D7A5-9487-42EE-86EE-80A8D957A13E}" dt="2026-01-07T02:29:20.140" v="207"/>
          <ac:spMkLst>
            <pc:docMk/>
            <pc:sldMk cId="1955617127" sldId="266"/>
            <ac:spMk id="2" creationId="{2AD25C11-3EF9-E669-85D8-DC074E1AF06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xmlns="" id="{16182230-878E-4472-AA18-E8CB4CE1E906}"/>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US" altLang="zh-CN"/>
              <a:t>Energy start</a:t>
            </a:r>
            <a:endParaRPr lang="zh-CN" altLang="en-US"/>
          </a:p>
        </p:txBody>
      </p:sp>
      <p:sp>
        <p:nvSpPr>
          <p:cNvPr id="3" name="日期占位符 2">
            <a:extLst>
              <a:ext uri="{FF2B5EF4-FFF2-40B4-BE49-F238E27FC236}">
                <a16:creationId xmlns:a16="http://schemas.microsoft.com/office/drawing/2014/main" xmlns="" id="{130036A5-B85E-44CD-A0F1-65C572CE9FD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2925F96-5F5C-4440-98CC-E2F7BEC43E8D}" type="datetimeFigureOut">
              <a:rPr lang="zh-CN" altLang="en-US" smtClean="0"/>
              <a:pPr/>
              <a:t>2026/6/18</a:t>
            </a:fld>
            <a:endParaRPr lang="zh-CN" altLang="en-US"/>
          </a:p>
        </p:txBody>
      </p:sp>
      <p:sp>
        <p:nvSpPr>
          <p:cNvPr id="4" name="页脚占位符 3">
            <a:extLst>
              <a:ext uri="{FF2B5EF4-FFF2-40B4-BE49-F238E27FC236}">
                <a16:creationId xmlns:a16="http://schemas.microsoft.com/office/drawing/2014/main" xmlns="" id="{862E0128-63FC-40E7-964C-3F05C4429209}"/>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xmlns="" id="{BA7EB8ED-D54A-4147-ACE9-E4D9CCBED8B0}"/>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5C1C03C-6FFE-4CDE-A736-1CA934A7A33D}" type="slidenum">
              <a:rPr lang="zh-CN" altLang="en-US" smtClean="0"/>
              <a:pPr/>
              <a:t>‹#›</a:t>
            </a:fld>
            <a:endParaRPr lang="zh-CN" altLang="en-US"/>
          </a:p>
        </p:txBody>
      </p:sp>
    </p:spTree>
    <p:extLst>
      <p:ext uri="{BB962C8B-B14F-4D97-AF65-F5344CB8AC3E}">
        <p14:creationId xmlns:p14="http://schemas.microsoft.com/office/powerpoint/2010/main" xmlns="" val="19503737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US" altLang="zh-CN"/>
              <a:t>Energy start</a:t>
            </a:r>
            <a:endParaRPr lang="zh-CN" altLang="en-US"/>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8E254CA-3DD5-4176-AC0F-23726732DA5F}" type="datetimeFigureOut">
              <a:rPr lang="zh-CN" altLang="en-US" smtClean="0"/>
              <a:pPr/>
              <a:t>2026/6/18</a:t>
            </a:fld>
            <a:endParaRPr lang="zh-CN" altLang="en-US"/>
          </a:p>
        </p:txBody>
      </p:sp>
      <p:sp>
        <p:nvSpPr>
          <p:cNvPr id="4" name="幻灯片图像占位符 3"/>
          <p:cNvSpPr>
            <a:spLocks noGrp="1" noRot="1" noChangeAspect="1"/>
          </p:cNvSpPr>
          <p:nvPr>
            <p:ph type="sldImg" idx="2"/>
          </p:nvPr>
        </p:nvSpPr>
        <p:spPr>
          <a:xfrm>
            <a:off x="2239963" y="1241425"/>
            <a:ext cx="2317750" cy="3349625"/>
          </a:xfrm>
          <a:prstGeom prst="rect">
            <a:avLst/>
          </a:prstGeom>
          <a:noFill/>
          <a:ln w="12700">
            <a:solidFill>
              <a:prstClr val="black"/>
            </a:solidFill>
          </a:ln>
        </p:spPr>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B52A673-42C0-4208-994A-27D013308DE3}" type="slidenum">
              <a:rPr lang="zh-CN" altLang="en-US" smtClean="0"/>
              <a:pPr/>
              <a:t>‹#›</a:t>
            </a:fld>
            <a:endParaRPr lang="zh-CN" altLang="en-US"/>
          </a:p>
        </p:txBody>
      </p:sp>
    </p:spTree>
    <p:extLst>
      <p:ext uri="{BB962C8B-B14F-4D97-AF65-F5344CB8AC3E}">
        <p14:creationId xmlns:p14="http://schemas.microsoft.com/office/powerpoint/2010/main" xmlns="" val="73042618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B52A673-42C0-4208-994A-27D013308DE3}" type="slidenum">
              <a:rPr lang="zh-CN" altLang="en-US" smtClean="0"/>
              <a:pPr/>
              <a:t>5</a:t>
            </a:fld>
            <a:endParaRPr lang="zh-CN" altLang="en-US"/>
          </a:p>
        </p:txBody>
      </p:sp>
    </p:spTree>
    <p:extLst>
      <p:ext uri="{BB962C8B-B14F-4D97-AF65-F5344CB8AC3E}">
        <p14:creationId xmlns:p14="http://schemas.microsoft.com/office/powerpoint/2010/main" xmlns="" val="118932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a:p>
        </p:txBody>
      </p:sp>
      <p:sp>
        <p:nvSpPr>
          <p:cNvPr id="4" name="Date Placeholder 3"/>
          <p:cNvSpPr>
            <a:spLocks noGrp="1"/>
          </p:cNvSpPr>
          <p:nvPr>
            <p:ph type="dt" sz="half" idx="10"/>
          </p:nvPr>
        </p:nvSpPr>
        <p:spPr/>
        <p:txBody>
          <a:bodyPr/>
          <a:lstStyle/>
          <a:p>
            <a:fld id="{522C3B38-D2E6-405B-84B1-6E548933D1A6}"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478134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45DC0C56-040B-4D97-BB3D-FFD9A5684991}"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37354095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CA55CB51-C4B8-48EE-B0DF-D7A03EE6ECF8}"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587564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9D014683-1B23-4D20-AAE7-CA5866D9A1ED}"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41714298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91D407C-3813-4497-BCBF-71E284C696AB}"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63197498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Date Placeholder 4"/>
          <p:cNvSpPr>
            <a:spLocks noGrp="1"/>
          </p:cNvSpPr>
          <p:nvPr>
            <p:ph type="dt" sz="half" idx="10"/>
          </p:nvPr>
        </p:nvSpPr>
        <p:spPr/>
        <p:txBody>
          <a:bodyPr/>
          <a:lstStyle/>
          <a:p>
            <a:fld id="{F3C651CC-6CAD-4ADA-81B6-7BBDE4752451}"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61997036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A8098DF9-F257-4B0A-859E-81F9904059D7}" type="datetime1">
              <a:rPr lang="zh-CN" altLang="en-US" smtClean="0"/>
              <a:pPr/>
              <a:t>2026/6/18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91872627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356E2654-2571-4C58-9239-581F57628774}" type="datetime1">
              <a:rPr lang="zh-CN" altLang="en-US" smtClean="0"/>
              <a:pPr/>
              <a:t>2026/6/18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40254289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CE4B8-5C87-4F18-A960-AA59DEC16EA1}" type="datetime1">
              <a:rPr lang="zh-CN" altLang="en-US" smtClean="0"/>
              <a:pPr/>
              <a:t>2026/6/18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5042649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EA119B7-4D9A-42EE-B52D-190E7F4DD04B}"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02433426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B321507-01D0-4F55-A597-06E782E75DB7}"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36956151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61A3FF7-9666-4299-8DB5-10D9054AF3BA}" type="datetime1">
              <a:rPr lang="zh-CN" altLang="en-US" smtClean="0"/>
              <a:pPr/>
              <a:t>2026/6/18</a:t>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D16B002-8E01-411A-A80D-FB322A9A255B}" type="slidenum">
              <a:rPr lang="zh-CN" altLang="en-US" smtClean="0"/>
              <a:pPr/>
              <a:t>‹#›</a:t>
            </a:fld>
            <a:endParaRPr lang="zh-CN" altLang="en-US"/>
          </a:p>
        </p:txBody>
      </p:sp>
      <p:sp>
        <p:nvSpPr>
          <p:cNvPr id="7" name="New shape"/>
          <p:cNvSpPr>
            <a:spLocks noGrp="1" noSelect="1" noMove="1" noResize="1" noTextEdit="1"/>
          </p:cNvSpPr>
          <p:nvPr/>
        </p:nvSpPr>
        <p:spPr>
          <a:xfrm>
            <a:off x="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New shape"/>
          <p:cNvSpPr>
            <a:spLocks noGrp="1" noSelect="1" noMove="1" noResize="1" noTextEdit="1"/>
          </p:cNvSpPr>
          <p:nvPr/>
        </p:nvSpPr>
        <p:spPr>
          <a:xfrm>
            <a:off x="228600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New shape"/>
          <p:cNvSpPr>
            <a:spLocks noGrp="1" noSelect="1" noMove="1" noResize="1" noTextEdit="1"/>
          </p:cNvSpPr>
          <p:nvPr/>
        </p:nvSpPr>
        <p:spPr>
          <a:xfrm>
            <a:off x="457200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New shape"/>
          <p:cNvSpPr>
            <a:spLocks noGrp="1" noSelect="1" noMove="1" noResize="1" noTextEdit="1"/>
          </p:cNvSpPr>
          <p:nvPr/>
        </p:nvSpPr>
        <p:spPr>
          <a:xfrm>
            <a:off x="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New shape"/>
          <p:cNvSpPr>
            <a:spLocks noGrp="1" noSelect="1" noMove="1" noResize="1" noTextEdit="1"/>
          </p:cNvSpPr>
          <p:nvPr/>
        </p:nvSpPr>
        <p:spPr>
          <a:xfrm>
            <a:off x="228600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New shape"/>
          <p:cNvSpPr>
            <a:spLocks noGrp="1" noSelect="1" noMove="1" noResize="1" noTextEdit="1"/>
          </p:cNvSpPr>
          <p:nvPr/>
        </p:nvSpPr>
        <p:spPr>
          <a:xfrm>
            <a:off x="457200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New shape"/>
          <p:cNvSpPr>
            <a:spLocks noGrp="1" noSelect="1" noMove="1" noResize="1" noTextEdit="1"/>
          </p:cNvSpPr>
          <p:nvPr/>
        </p:nvSpPr>
        <p:spPr>
          <a:xfrm>
            <a:off x="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New shape"/>
          <p:cNvSpPr>
            <a:spLocks noGrp="1" noSelect="1" noMove="1" noResize="1" noTextEdit="1"/>
          </p:cNvSpPr>
          <p:nvPr/>
        </p:nvSpPr>
        <p:spPr>
          <a:xfrm>
            <a:off x="228600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New shape"/>
          <p:cNvSpPr>
            <a:spLocks noGrp="1" noSelect="1" noMove="1" noResize="1" noTextEdit="1"/>
          </p:cNvSpPr>
          <p:nvPr/>
        </p:nvSpPr>
        <p:spPr>
          <a:xfrm>
            <a:off x="457200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New shape"/>
          <p:cNvSpPr>
            <a:spLocks noGrp="1" noSelect="1" noMove="1" noResize="1" noTextEdit="1"/>
          </p:cNvSpPr>
          <p:nvPr/>
        </p:nvSpPr>
        <p:spPr>
          <a:xfrm>
            <a:off x="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New shape"/>
          <p:cNvSpPr>
            <a:spLocks noGrp="1" noSelect="1" noMove="1" noResize="1" noTextEdit="1"/>
          </p:cNvSpPr>
          <p:nvPr/>
        </p:nvSpPr>
        <p:spPr>
          <a:xfrm>
            <a:off x="228600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New shape"/>
          <p:cNvSpPr>
            <a:spLocks noGrp="1" noSelect="1" noMove="1" noResize="1" noTextEdit="1"/>
          </p:cNvSpPr>
          <p:nvPr/>
        </p:nvSpPr>
        <p:spPr>
          <a:xfrm>
            <a:off x="457200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xmlns="" val="80349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extLst>
              <a:ext uri="{FF2B5EF4-FFF2-40B4-BE49-F238E27FC236}">
                <a16:creationId xmlns:a16="http://schemas.microsoft.com/office/drawing/2014/main" xmlns="" id="{98FB6F3B-8ED9-45C5-876A-D842AB94A9C9}"/>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xmlns="" id="{D621CC50-1662-46AC-8373-859B661C6CF8}"/>
              </a:ext>
            </a:extLst>
          </p:cNvPr>
          <p:cNvSpPr txBox="1"/>
          <p:nvPr/>
        </p:nvSpPr>
        <p:spPr>
          <a:xfrm>
            <a:off x="208368" y="1151596"/>
            <a:ext cx="3495041" cy="2523768"/>
          </a:xfrm>
          <a:prstGeom prst="rect">
            <a:avLst/>
          </a:prstGeom>
          <a:noFill/>
        </p:spPr>
        <p:txBody>
          <a:bodyPr wrap="square" rtlCol="0">
            <a:spAutoFit/>
          </a:bodyPr>
          <a:lstStyle/>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Cost </a:t>
            </a:r>
            <a:r>
              <a:rPr lang="en-US" altLang="zh-CN" sz="1000" dirty="0" smtClean="0">
                <a:solidFill>
                  <a:schemeClr val="dk1"/>
                </a:solidFill>
                <a:latin typeface="Arial" panose="020B0604020202020204" pitchFamily="34" charset="0"/>
                <a:cs typeface="Arial" panose="020B0604020202020204" pitchFamily="34" charset="0"/>
              </a:rPr>
              <a:t>effective</a:t>
            </a:r>
          </a:p>
          <a:p>
            <a:pPr indent="-285750" defTabSz="685800" fontAlgn="b">
              <a:buClr>
                <a:schemeClr val="accent6"/>
              </a:buClr>
              <a:buSzPct val="50000"/>
              <a:buFont typeface="Wingdings" panose="05000000000000000000" pitchFamily="2" charset="2"/>
              <a:buChar char="n"/>
            </a:pPr>
            <a:r>
              <a:rPr lang="en-US" altLang="zh-CN" sz="1000" dirty="0" smtClean="0">
                <a:solidFill>
                  <a:schemeClr val="dk1"/>
                </a:solidFill>
                <a:latin typeface="Arial" panose="020B0604020202020204" pitchFamily="34" charset="0"/>
                <a:cs typeface="Arial" panose="020B0604020202020204" pitchFamily="34" charset="0"/>
              </a:rPr>
              <a:t>360W max convection cooled</a:t>
            </a:r>
          </a:p>
          <a:p>
            <a:pPr indent="-285750" defTabSz="685800" fontAlgn="b">
              <a:buClr>
                <a:schemeClr val="accent6"/>
              </a:buClr>
              <a:buSzPct val="50000"/>
              <a:buFont typeface="Wingdings" panose="05000000000000000000" pitchFamily="2" charset="2"/>
              <a:buChar char="n"/>
            </a:pPr>
            <a:r>
              <a:rPr lang="en-US" altLang="zh-CN" sz="1000" dirty="0" smtClean="0">
                <a:solidFill>
                  <a:schemeClr val="dk1"/>
                </a:solidFill>
                <a:latin typeface="Arial" panose="020B0604020202020204" pitchFamily="34" charset="0"/>
                <a:cs typeface="Arial" panose="020B0604020202020204" pitchFamily="34" charset="0"/>
              </a:rPr>
              <a:t>600W max air force cooled</a:t>
            </a:r>
            <a:endParaRPr lang="en-US" altLang="zh-CN" sz="1000" dirty="0">
              <a:solidFill>
                <a:schemeClr val="dk1"/>
              </a:solidFill>
              <a:latin typeface="Arial" panose="020B0604020202020204" pitchFamily="34" charset="0"/>
              <a:cs typeface="Arial" panose="020B0604020202020204" pitchFamily="34" charset="0"/>
            </a:endParaRP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900W Peak power</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90V-264Vac universal input </a:t>
            </a:r>
            <a:r>
              <a:rPr lang="en-US" altLang="zh-CN" sz="1000" dirty="0" smtClean="0">
                <a:solidFill>
                  <a:schemeClr val="dk1"/>
                </a:solidFill>
                <a:latin typeface="Arial" panose="020B0604020202020204" pitchFamily="34" charset="0"/>
                <a:cs typeface="Arial" panose="020B0604020202020204" pitchFamily="34" charset="0"/>
              </a:rPr>
              <a:t>range</a:t>
            </a:r>
          </a:p>
          <a:p>
            <a:pPr indent="-285750" defTabSz="685800" fontAlgn="b">
              <a:buClr>
                <a:schemeClr val="accent6"/>
              </a:buClr>
              <a:buSzPct val="50000"/>
              <a:buFont typeface="Wingdings" panose="05000000000000000000" pitchFamily="2" charset="2"/>
              <a:buChar char="n"/>
            </a:pPr>
            <a:r>
              <a:rPr lang="en-US" altLang="zh-CN" sz="1000" dirty="0" smtClean="0">
                <a:solidFill>
                  <a:schemeClr val="dk1"/>
                </a:solidFill>
                <a:latin typeface="Arial" panose="020B0604020202020204" pitchFamily="34" charset="0"/>
                <a:cs typeface="Arial" panose="020B0604020202020204" pitchFamily="34" charset="0"/>
              </a:rPr>
              <a:t>3”x5”x1.3” compact size </a:t>
            </a:r>
            <a:endParaRPr lang="en-US" altLang="zh-CN" sz="1000" dirty="0">
              <a:solidFill>
                <a:schemeClr val="dk1"/>
              </a:solidFill>
              <a:latin typeface="Arial" panose="020B0604020202020204" pitchFamily="34" charset="0"/>
              <a:cs typeface="Arial" panose="020B0604020202020204" pitchFamily="34" charset="0"/>
            </a:endParaRP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-20</a:t>
            </a:r>
            <a:r>
              <a:rPr lang="zh-CN" altLang="en-US" sz="1000" dirty="0">
                <a:solidFill>
                  <a:schemeClr val="dk1"/>
                </a:solidFill>
                <a:latin typeface="Arial" panose="020B0604020202020204" pitchFamily="34" charset="0"/>
                <a:cs typeface="Arial" panose="020B0604020202020204" pitchFamily="34" charset="0"/>
              </a:rPr>
              <a:t>℃</a:t>
            </a:r>
            <a:r>
              <a:rPr lang="en-US" altLang="zh-CN" sz="1000" dirty="0">
                <a:solidFill>
                  <a:schemeClr val="dk1"/>
                </a:solidFill>
                <a:latin typeface="Arial" panose="020B0604020202020204" pitchFamily="34" charset="0"/>
                <a:cs typeface="Arial" panose="020B0604020202020204" pitchFamily="34" charset="0"/>
              </a:rPr>
              <a:t>-70</a:t>
            </a:r>
            <a:r>
              <a:rPr lang="zh-CN" altLang="en-US" sz="1000" dirty="0">
                <a:solidFill>
                  <a:schemeClr val="dk1"/>
                </a:solidFill>
                <a:latin typeface="Arial" panose="020B0604020202020204" pitchFamily="34" charset="0"/>
                <a:cs typeface="Arial" panose="020B0604020202020204" pitchFamily="34" charset="0"/>
              </a:rPr>
              <a:t>℃ </a:t>
            </a:r>
            <a:r>
              <a:rPr lang="en-US" altLang="zh-CN" sz="1000" dirty="0">
                <a:solidFill>
                  <a:schemeClr val="dk1"/>
                </a:solidFill>
                <a:latin typeface="Arial" panose="020B0604020202020204" pitchFamily="34" charset="0"/>
                <a:cs typeface="Arial" panose="020B0604020202020204" pitchFamily="34" charset="0"/>
              </a:rPr>
              <a:t>operation temperature range</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Build-in active PFC</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12V/0.5A power for fan</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5000m operation altitude </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Medical grade 2xMOPP isolation</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Support semi-custom design</a:t>
            </a:r>
          </a:p>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Optional CLASS II Version</a:t>
            </a:r>
          </a:p>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Optional conformal coating</a:t>
            </a:r>
          </a:p>
          <a:p>
            <a:pPr>
              <a:buClr>
                <a:schemeClr val="accent6"/>
              </a:buClr>
              <a:buSzPct val="50000"/>
            </a:pPr>
            <a:endParaRPr lang="zh-CN" altLang="en-US" dirty="0"/>
          </a:p>
        </p:txBody>
      </p:sp>
      <p:sp>
        <p:nvSpPr>
          <p:cNvPr id="27" name="文本框 26">
            <a:extLst>
              <a:ext uri="{FF2B5EF4-FFF2-40B4-BE49-F238E27FC236}">
                <a16:creationId xmlns:a16="http://schemas.microsoft.com/office/drawing/2014/main" xmlns="" id="{4931F333-0C02-495A-BC4E-E0FB2A46A480}"/>
              </a:ext>
            </a:extLst>
          </p:cNvPr>
          <p:cNvSpPr txBox="1"/>
          <p:nvPr/>
        </p:nvSpPr>
        <p:spPr>
          <a:xfrm>
            <a:off x="170268" y="4147398"/>
            <a:ext cx="2874783" cy="984885"/>
          </a:xfrm>
          <a:prstGeom prst="rect">
            <a:avLst/>
          </a:prstGeom>
          <a:noFill/>
        </p:spPr>
        <p:txBody>
          <a:bodyPr wrap="square" rtlCol="0">
            <a:spAutoFit/>
          </a:bodyPr>
          <a:lstStyle/>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General purpose industrial equipment</a:t>
            </a:r>
          </a:p>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Medical </a:t>
            </a:r>
            <a:r>
              <a:rPr lang="en-US" altLang="zh-CN" sz="1000" dirty="0" smtClean="0">
                <a:solidFill>
                  <a:schemeClr val="dk1"/>
                </a:solidFill>
                <a:latin typeface="Arial" panose="020B0604020202020204" pitchFamily="34" charset="0"/>
                <a:cs typeface="Arial" panose="020B0604020202020204" pitchFamily="34" charset="0"/>
              </a:rPr>
              <a:t>equipment</a:t>
            </a:r>
          </a:p>
          <a:p>
            <a:pPr marL="285750" indent="-285750">
              <a:buClr>
                <a:schemeClr val="accent6"/>
              </a:buClr>
              <a:buSzPct val="50000"/>
              <a:buFont typeface="Wingdings" panose="05000000000000000000" pitchFamily="2" charset="2"/>
              <a:buChar char="n"/>
            </a:pPr>
            <a:r>
              <a:rPr lang="en-US" altLang="zh-CN" sz="1000" dirty="0" smtClean="0">
                <a:solidFill>
                  <a:schemeClr val="dk1"/>
                </a:solidFill>
                <a:latin typeface="Arial" panose="020B0604020202020204" pitchFamily="34" charset="0"/>
                <a:cs typeface="Arial" panose="020B0604020202020204" pitchFamily="34" charset="0"/>
              </a:rPr>
              <a:t>Printers Motor Drives</a:t>
            </a:r>
            <a:endParaRPr lang="en-US" altLang="zh-CN" sz="1000" dirty="0">
              <a:solidFill>
                <a:schemeClr val="dk1"/>
              </a:solidFill>
              <a:latin typeface="Arial" panose="020B0604020202020204" pitchFamily="34" charset="0"/>
              <a:cs typeface="Arial" panose="020B0604020202020204" pitchFamily="34" charset="0"/>
            </a:endParaRPr>
          </a:p>
          <a:p>
            <a:pPr marL="285750" indent="-285750">
              <a:buClr>
                <a:schemeClr val="accent6"/>
              </a:buClr>
              <a:buSzPct val="50000"/>
              <a:buFont typeface="Wingdings" panose="05000000000000000000" pitchFamily="2" charset="2"/>
              <a:buChar char="n"/>
            </a:pPr>
            <a:endParaRPr lang="en-US" altLang="zh-CN" sz="1000" dirty="0"/>
          </a:p>
          <a:p>
            <a:pPr>
              <a:buClr>
                <a:schemeClr val="accent6"/>
              </a:buClr>
              <a:buSzPct val="50000"/>
            </a:pPr>
            <a:endParaRPr lang="zh-CN" altLang="en-US" dirty="0"/>
          </a:p>
        </p:txBody>
      </p:sp>
      <p:sp>
        <p:nvSpPr>
          <p:cNvPr id="33" name="文本框 32">
            <a:extLst>
              <a:ext uri="{FF2B5EF4-FFF2-40B4-BE49-F238E27FC236}">
                <a16:creationId xmlns:a16="http://schemas.microsoft.com/office/drawing/2014/main" xmlns="" id="{FCFC0785-5D4D-47E7-8DB7-B8067333C4D7}"/>
              </a:ext>
            </a:extLst>
          </p:cNvPr>
          <p:cNvSpPr txBox="1"/>
          <p:nvPr/>
        </p:nvSpPr>
        <p:spPr>
          <a:xfrm>
            <a:off x="326502" y="5363091"/>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Key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39" name="文本框 38">
            <a:extLst>
              <a:ext uri="{FF2B5EF4-FFF2-40B4-BE49-F238E27FC236}">
                <a16:creationId xmlns:a16="http://schemas.microsoft.com/office/drawing/2014/main" xmlns="" id="{2C5393B3-A7E9-4DDA-A33D-4040BB20B2C2}"/>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25" name="文本框 24">
            <a:extLst>
              <a:ext uri="{FF2B5EF4-FFF2-40B4-BE49-F238E27FC236}">
                <a16:creationId xmlns:a16="http://schemas.microsoft.com/office/drawing/2014/main" xmlns="" id="{A970E203-0123-4E9C-AE4B-A4B37E2F384C}"/>
              </a:ext>
            </a:extLst>
          </p:cNvPr>
          <p:cNvSpPr txBox="1"/>
          <p:nvPr/>
        </p:nvSpPr>
        <p:spPr>
          <a:xfrm>
            <a:off x="289641" y="7697018"/>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Ordering Model Name</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6" name="表格 5">
            <a:extLst>
              <a:ext uri="{FF2B5EF4-FFF2-40B4-BE49-F238E27FC236}">
                <a16:creationId xmlns:a16="http://schemas.microsoft.com/office/drawing/2014/main" xmlns="" id="{2BC2244D-D1C7-43AD-9E25-73422BE035A8}"/>
              </a:ext>
            </a:extLst>
          </p:cNvPr>
          <p:cNvGraphicFramePr>
            <a:graphicFrameLocks noGrp="1"/>
          </p:cNvGraphicFramePr>
          <p:nvPr>
            <p:extLst>
              <p:ext uri="{D42A27DB-BD31-4B8C-83A1-F6EECF244321}">
                <p14:modId xmlns:p14="http://schemas.microsoft.com/office/powerpoint/2010/main" xmlns="" val="94950182"/>
              </p:ext>
            </p:extLst>
          </p:nvPr>
        </p:nvGraphicFramePr>
        <p:xfrm>
          <a:off x="343398" y="7989427"/>
          <a:ext cx="6207642" cy="1127046"/>
        </p:xfrm>
        <a:graphic>
          <a:graphicData uri="http://schemas.openxmlformats.org/drawingml/2006/table">
            <a:tbl>
              <a:tblPr>
                <a:tableStyleId>{5C22544A-7EE6-4342-B048-85BDC9FD1C3A}</a:tableStyleId>
              </a:tblPr>
              <a:tblGrid>
                <a:gridCol w="911584">
                  <a:extLst>
                    <a:ext uri="{9D8B030D-6E8A-4147-A177-3AD203B41FA5}">
                      <a16:colId xmlns:a16="http://schemas.microsoft.com/office/drawing/2014/main" xmlns="" val="782944714"/>
                    </a:ext>
                  </a:extLst>
                </a:gridCol>
                <a:gridCol w="911584">
                  <a:extLst>
                    <a:ext uri="{9D8B030D-6E8A-4147-A177-3AD203B41FA5}">
                      <a16:colId xmlns:a16="http://schemas.microsoft.com/office/drawing/2014/main" xmlns="" val="28217278"/>
                    </a:ext>
                  </a:extLst>
                </a:gridCol>
                <a:gridCol w="911584">
                  <a:extLst>
                    <a:ext uri="{9D8B030D-6E8A-4147-A177-3AD203B41FA5}">
                      <a16:colId xmlns:a16="http://schemas.microsoft.com/office/drawing/2014/main" xmlns="" val="1887103535"/>
                    </a:ext>
                  </a:extLst>
                </a:gridCol>
                <a:gridCol w="911584">
                  <a:extLst>
                    <a:ext uri="{9D8B030D-6E8A-4147-A177-3AD203B41FA5}">
                      <a16:colId xmlns:a16="http://schemas.microsoft.com/office/drawing/2014/main" xmlns="" val="3133724849"/>
                    </a:ext>
                  </a:extLst>
                </a:gridCol>
                <a:gridCol w="911584">
                  <a:extLst>
                    <a:ext uri="{9D8B030D-6E8A-4147-A177-3AD203B41FA5}">
                      <a16:colId xmlns:a16="http://schemas.microsoft.com/office/drawing/2014/main" xmlns="" val="3860114139"/>
                    </a:ext>
                  </a:extLst>
                </a:gridCol>
                <a:gridCol w="911584">
                  <a:extLst>
                    <a:ext uri="{9D8B030D-6E8A-4147-A177-3AD203B41FA5}">
                      <a16:colId xmlns:a16="http://schemas.microsoft.com/office/drawing/2014/main" xmlns="" val="2028629915"/>
                    </a:ext>
                  </a:extLst>
                </a:gridCol>
                <a:gridCol w="738138">
                  <a:extLst>
                    <a:ext uri="{9D8B030D-6E8A-4147-A177-3AD203B41FA5}">
                      <a16:colId xmlns:a16="http://schemas.microsoft.com/office/drawing/2014/main" xmlns="" val="560733734"/>
                    </a:ext>
                  </a:extLst>
                </a:gridCol>
              </a:tblGrid>
              <a:tr h="462205">
                <a:tc>
                  <a:txBody>
                    <a:bodyPr/>
                    <a:lstStyle/>
                    <a:p>
                      <a:pPr algn="ctr" fontAlgn="b"/>
                      <a:r>
                        <a:rPr lang="en-US" sz="1600" b="1" i="0" u="sng"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BPA-P</a:t>
                      </a:r>
                      <a:endParaRPr lang="en-US"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sz="1600" b="1" u="sng" strike="noStrike" dirty="0">
                          <a:effectLst/>
                          <a:latin typeface="Arial" panose="020B0604020202020204" pitchFamily="34" charset="0"/>
                          <a:cs typeface="Arial" panose="020B0604020202020204" pitchFamily="34" charset="0"/>
                        </a:rPr>
                        <a:t>N</a:t>
                      </a:r>
                      <a:endParaRPr lang="en-US"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sz="1600" b="1" u="sng" strike="noStrike">
                          <a:effectLst/>
                          <a:latin typeface="Arial" panose="020B0604020202020204" pitchFamily="34" charset="0"/>
                          <a:cs typeface="Arial" panose="020B0604020202020204" pitchFamily="34" charset="0"/>
                        </a:rPr>
                        <a:t>S</a:t>
                      </a:r>
                      <a:endParaRPr lang="en-US" sz="1600" b="1" i="0" u="sng"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1600" b="1" u="sng" strike="noStrike" dirty="0">
                          <a:effectLst/>
                          <a:latin typeface="Arial" panose="020B0604020202020204" pitchFamily="34" charset="0"/>
                          <a:cs typeface="Arial" panose="020B0604020202020204" pitchFamily="34" charset="0"/>
                        </a:rPr>
                        <a:t>600</a:t>
                      </a:r>
                      <a:endParaRPr lang="en-US" altLang="zh-CN"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1600" b="1" u="sng" strike="noStrike">
                          <a:effectLst/>
                          <a:latin typeface="Arial" panose="020B0604020202020204" pitchFamily="34" charset="0"/>
                          <a:cs typeface="Arial" panose="020B0604020202020204" pitchFamily="34" charset="0"/>
                        </a:rPr>
                        <a:t>24</a:t>
                      </a:r>
                      <a:endParaRPr lang="en-US" altLang="zh-CN" sz="1600" b="1" i="0" u="sng"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zh-CN" altLang="en-US" sz="1600" b="1" i="0" u="sng" strike="noStrike">
                          <a:solidFill>
                            <a:srgbClr val="000000"/>
                          </a:solidFill>
                          <a:effectLst/>
                          <a:latin typeface="等线" panose="02010600030101010101" pitchFamily="2" charset="-122"/>
                          <a:ea typeface="等线" panose="02010600030101010101" pitchFamily="2" charset="-122"/>
                        </a:rPr>
                        <a:t>□□</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2712683773"/>
                  </a:ext>
                </a:extLst>
              </a:tr>
              <a:tr h="664841">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Series Name</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Package Type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N: Open Frame Natural Cooled</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Outputs</a:t>
                      </a:r>
                    </a:p>
                    <a:p>
                      <a:pPr algn="ctr" fontAlgn="b"/>
                      <a:endParaRPr lang="en-US" altLang="zh-CN"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 Single output</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u="none" strike="noStrike" dirty="0">
                          <a:effectLst/>
                          <a:latin typeface="Arial" panose="020B0604020202020204" pitchFamily="34" charset="0"/>
                          <a:cs typeface="Arial" panose="020B0604020202020204" pitchFamily="34" charset="0"/>
                        </a:rPr>
                        <a:t>Rated Power</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600:600W</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Connector Type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 Connector</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Output Voltage</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Control Code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AA: Default for Standard model</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2715504910"/>
                  </a:ext>
                </a:extLst>
              </a:tr>
            </a:tbl>
          </a:graphicData>
        </a:graphic>
      </p:graphicFrame>
      <p:graphicFrame>
        <p:nvGraphicFramePr>
          <p:cNvPr id="3" name="表格 2">
            <a:extLst>
              <a:ext uri="{FF2B5EF4-FFF2-40B4-BE49-F238E27FC236}">
                <a16:creationId xmlns:a16="http://schemas.microsoft.com/office/drawing/2014/main" xmlns="" id="{780DD81B-DB64-490E-A051-E65554704452}"/>
              </a:ext>
            </a:extLst>
          </p:cNvPr>
          <p:cNvGraphicFramePr>
            <a:graphicFrameLocks noGrp="1" noChangeAspect="1"/>
          </p:cNvGraphicFramePr>
          <p:nvPr>
            <p:extLst>
              <p:ext uri="{D42A27DB-BD31-4B8C-83A1-F6EECF244321}">
                <p14:modId xmlns:p14="http://schemas.microsoft.com/office/powerpoint/2010/main" xmlns="" val="2744584331"/>
              </p:ext>
            </p:extLst>
          </p:nvPr>
        </p:nvGraphicFramePr>
        <p:xfrm>
          <a:off x="343398" y="5717034"/>
          <a:ext cx="6129702" cy="1738176"/>
        </p:xfrm>
        <a:graphic>
          <a:graphicData uri="http://schemas.openxmlformats.org/drawingml/2006/table">
            <a:tbl>
              <a:tblPr>
                <a:tableStyleId>{5C22544A-7EE6-4342-B048-85BDC9FD1C3A}</a:tableStyleId>
              </a:tblPr>
              <a:tblGrid>
                <a:gridCol w="1200280">
                  <a:extLst>
                    <a:ext uri="{9D8B030D-6E8A-4147-A177-3AD203B41FA5}">
                      <a16:colId xmlns:a16="http://schemas.microsoft.com/office/drawing/2014/main" xmlns="" val="111079737"/>
                    </a:ext>
                  </a:extLst>
                </a:gridCol>
                <a:gridCol w="826229">
                  <a:extLst>
                    <a:ext uri="{9D8B030D-6E8A-4147-A177-3AD203B41FA5}">
                      <a16:colId xmlns:a16="http://schemas.microsoft.com/office/drawing/2014/main" xmlns="" val="775666044"/>
                    </a:ext>
                  </a:extLst>
                </a:gridCol>
                <a:gridCol w="774426">
                  <a:extLst>
                    <a:ext uri="{9D8B030D-6E8A-4147-A177-3AD203B41FA5}">
                      <a16:colId xmlns:a16="http://schemas.microsoft.com/office/drawing/2014/main" xmlns="" val="620631634"/>
                    </a:ext>
                  </a:extLst>
                </a:gridCol>
                <a:gridCol w="832376">
                  <a:extLst>
                    <a:ext uri="{9D8B030D-6E8A-4147-A177-3AD203B41FA5}">
                      <a16:colId xmlns:a16="http://schemas.microsoft.com/office/drawing/2014/main" xmlns="" val="2706158568"/>
                    </a:ext>
                  </a:extLst>
                </a:gridCol>
                <a:gridCol w="832376">
                  <a:extLst>
                    <a:ext uri="{9D8B030D-6E8A-4147-A177-3AD203B41FA5}">
                      <a16:colId xmlns:a16="http://schemas.microsoft.com/office/drawing/2014/main" xmlns="" val="2299672247"/>
                    </a:ext>
                  </a:extLst>
                </a:gridCol>
                <a:gridCol w="832376">
                  <a:extLst>
                    <a:ext uri="{9D8B030D-6E8A-4147-A177-3AD203B41FA5}">
                      <a16:colId xmlns:a16="http://schemas.microsoft.com/office/drawing/2014/main" xmlns="" val="1408126378"/>
                    </a:ext>
                  </a:extLst>
                </a:gridCol>
                <a:gridCol w="831639">
                  <a:extLst>
                    <a:ext uri="{9D8B030D-6E8A-4147-A177-3AD203B41FA5}">
                      <a16:colId xmlns:a16="http://schemas.microsoft.com/office/drawing/2014/main" xmlns="" val="2128811903"/>
                    </a:ext>
                  </a:extLst>
                </a:gridCol>
              </a:tblGrid>
              <a:tr h="153411">
                <a:tc>
                  <a:txBody>
                    <a:bodyPr/>
                    <a:lstStyle/>
                    <a:p>
                      <a:pPr algn="ctr" fontAlgn="b"/>
                      <a:r>
                        <a:rPr lang="en-US" sz="900" u="none" strike="noStrike" dirty="0">
                          <a:effectLst/>
                          <a:latin typeface="Arial" panose="020B0604020202020204" pitchFamily="34" charset="0"/>
                          <a:cs typeface="Arial" panose="020B0604020202020204" pitchFamily="34" charset="0"/>
                        </a:rPr>
                        <a:t>Model</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900" b="1" u="none" strike="noStrike" dirty="0" smtClean="0">
                          <a:solidFill>
                            <a:schemeClr val="accent6"/>
                          </a:solidFill>
                          <a:effectLst/>
                          <a:latin typeface="Arial" panose="020B0604020202020204" pitchFamily="34" charset="0"/>
                          <a:cs typeface="Arial" panose="020B0604020202020204" pitchFamily="34" charset="0"/>
                        </a:rPr>
                        <a:t>BPA-PNS600C12</a:t>
                      </a:r>
                      <a:endParaRPr lang="en-US" sz="900" b="1" i="0" u="none" strike="noStrike" dirty="0">
                        <a:solidFill>
                          <a:schemeClr val="accent6"/>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BPA-PNS600C15</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BPA-PNS600C24</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BPA-PNS600C30</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BPA-PNS600</a:t>
                      </a:r>
                      <a:r>
                        <a:rPr lang="en-US" altLang="zh-CN" sz="900" b="1" u="none" strike="noStrike" kern="1200" dirty="0" smtClean="0">
                          <a:solidFill>
                            <a:schemeClr val="accent6"/>
                          </a:solidFill>
                          <a:effectLst/>
                          <a:latin typeface="Arial" panose="020B0604020202020204" pitchFamily="34" charset="0"/>
                          <a:ea typeface="+mn-ea"/>
                          <a:cs typeface="Arial" panose="020B0604020202020204" pitchFamily="34" charset="0"/>
                        </a:rPr>
                        <a:t>C36</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BPA-PNS600C48</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564110661"/>
                  </a:ext>
                </a:extLst>
              </a:tr>
              <a:tr h="153411">
                <a:tc>
                  <a:txBody>
                    <a:bodyPr/>
                    <a:lstStyle/>
                    <a:p>
                      <a:pPr algn="ctr" fontAlgn="b"/>
                      <a:r>
                        <a:rPr lang="en-US" sz="900" u="none" strike="noStrike" dirty="0">
                          <a:effectLst/>
                          <a:latin typeface="Arial" panose="020B0604020202020204" pitchFamily="34" charset="0"/>
                          <a:cs typeface="Arial" panose="020B0604020202020204" pitchFamily="34" charset="0"/>
                        </a:rPr>
                        <a:t>Output voltage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12V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15V             </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24V</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30V</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a:solidFill>
                            <a:schemeClr val="dk1"/>
                          </a:solidFill>
                          <a:effectLst/>
                          <a:latin typeface="Arial" panose="020B0604020202020204" pitchFamily="34" charset="0"/>
                          <a:ea typeface="+mn-ea"/>
                          <a:cs typeface="Arial" panose="020B0604020202020204" pitchFamily="34" charset="0"/>
                        </a:rPr>
                        <a:t>36V             </a:t>
                      </a:r>
                      <a:endParaRPr lang="en-US"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a:solidFill>
                            <a:schemeClr val="dk1"/>
                          </a:solidFill>
                          <a:effectLst/>
                          <a:latin typeface="Arial" panose="020B0604020202020204" pitchFamily="34" charset="0"/>
                          <a:ea typeface="+mn-ea"/>
                          <a:cs typeface="Arial" panose="020B0604020202020204" pitchFamily="34" charset="0"/>
                        </a:rPr>
                        <a:t>48V</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935470812"/>
                  </a:ext>
                </a:extLst>
              </a:tr>
              <a:tr h="153411">
                <a:tc>
                  <a:txBody>
                    <a:bodyPr/>
                    <a:lstStyle/>
                    <a:p>
                      <a:pPr algn="ctr" fontAlgn="b"/>
                      <a:r>
                        <a:rPr lang="en-US" sz="900" u="none" strike="noStrike" dirty="0">
                          <a:effectLst/>
                          <a:latin typeface="Arial" panose="020B0604020202020204" pitchFamily="34" charset="0"/>
                          <a:cs typeface="Arial" panose="020B0604020202020204" pitchFamily="34" charset="0"/>
                        </a:rPr>
                        <a:t>Rated Current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 Convection cooled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0-30A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0-24A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tx1"/>
                          </a:solidFill>
                          <a:effectLst/>
                          <a:latin typeface="Arial" panose="020B0604020202020204" pitchFamily="34" charset="0"/>
                          <a:ea typeface="+mn-ea"/>
                          <a:cs typeface="Arial" panose="020B0604020202020204" pitchFamily="34" charset="0"/>
                        </a:rPr>
                        <a:t>0-15A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tx1"/>
                          </a:solidFill>
                          <a:effectLst/>
                          <a:latin typeface="Arial" panose="020B0604020202020204" pitchFamily="34" charset="0"/>
                          <a:ea typeface="+mn-ea"/>
                          <a:cs typeface="Arial" panose="020B0604020202020204" pitchFamily="34" charset="0"/>
                        </a:rPr>
                        <a:t>0-12A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0-10A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a:solidFill>
                            <a:schemeClr val="dk1"/>
                          </a:solidFill>
                          <a:effectLst/>
                          <a:latin typeface="Arial" panose="020B0604020202020204" pitchFamily="34" charset="0"/>
                          <a:ea typeface="+mn-ea"/>
                          <a:cs typeface="Arial" panose="020B0604020202020204" pitchFamily="34" charset="0"/>
                        </a:rPr>
                        <a:t>0-7.5A</a:t>
                      </a:r>
                      <a:endParaRPr lang="en-US"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599693930"/>
                  </a:ext>
                </a:extLst>
              </a:tr>
              <a:tr h="153411">
                <a:tc>
                  <a:txBody>
                    <a:bodyPr/>
                    <a:lstStyle/>
                    <a:p>
                      <a:pPr algn="ctr" fontAlgn="b"/>
                      <a:r>
                        <a:rPr lang="en-US" sz="900" u="none" strike="noStrike" dirty="0">
                          <a:effectLst/>
                          <a:latin typeface="Arial" panose="020B0604020202020204" pitchFamily="34" charset="0"/>
                          <a:cs typeface="Arial" panose="020B0604020202020204" pitchFamily="34" charset="0"/>
                        </a:rPr>
                        <a:t>Rated Current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 25CFM Air force cooled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0-50A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0-40A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tx1"/>
                          </a:solidFill>
                          <a:effectLst/>
                          <a:latin typeface="Arial" panose="020B0604020202020204" pitchFamily="34" charset="0"/>
                          <a:ea typeface="+mn-ea"/>
                          <a:cs typeface="Arial" panose="020B0604020202020204" pitchFamily="34" charset="0"/>
                        </a:rPr>
                        <a:t>0-25A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tx1"/>
                          </a:solidFill>
                          <a:effectLst/>
                          <a:latin typeface="Arial" panose="020B0604020202020204" pitchFamily="34" charset="0"/>
                          <a:ea typeface="+mn-ea"/>
                          <a:cs typeface="Arial" panose="020B0604020202020204" pitchFamily="34" charset="0"/>
                        </a:rPr>
                        <a:t>0-20A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0-16.6A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0-12.5A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343264657"/>
                  </a:ext>
                </a:extLst>
              </a:tr>
              <a:tr h="153411">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Rated Power </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360W @ Convection Cooled, 600W </a:t>
                      </a:r>
                      <a:r>
                        <a:rPr lang="en-US" altLang="zh-CN" sz="900" u="none" strike="noStrike" dirty="0">
                          <a:effectLst/>
                          <a:latin typeface="Arial" panose="020B0604020202020204" pitchFamily="34" charset="0"/>
                          <a:cs typeface="Arial" panose="020B0604020202020204" pitchFamily="34" charset="0"/>
                        </a:rPr>
                        <a:t>@ 25CFM Air force cooled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685800" rtl="0" eaLnBrk="1" fontAlgn="b" latinLnBrk="0" hangingPunct="1"/>
                      <a:endParaRPr lang="en-US" sz="900" u="none" strike="noStrike" kern="120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685800" rtl="0" eaLnBrk="1" fontAlgn="b" latinLnBrk="0" hangingPunct="1"/>
                      <a:endParaRPr lang="en-US" sz="900" u="none" strike="noStrike" kern="120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tc>
                <a:tc hMerge="1">
                  <a:txBody>
                    <a:bodyPr/>
                    <a:lstStyle/>
                    <a:p>
                      <a:pPr marL="0" algn="ctr" defTabSz="685800" rtl="0" eaLnBrk="1" fontAlgn="b" latinLnBrk="0" hangingPunct="1"/>
                      <a:endParaRPr lang="en-US" sz="900" u="none" strike="noStrike" kern="120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685800" rtl="0" eaLnBrk="1" fontAlgn="b" latinLnBrk="0" hangingPunct="1"/>
                      <a:endParaRPr lang="en-US" sz="900" u="none" strike="noStrike" kern="1200">
                        <a:solidFill>
                          <a:schemeClr val="dk1"/>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616371184"/>
                  </a:ext>
                </a:extLst>
              </a:tr>
              <a:tr h="153411">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Peak Power</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900W @ 25CFM air force cooled</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3974263445"/>
                  </a:ext>
                </a:extLst>
              </a:tr>
              <a:tr h="153411">
                <a:tc>
                  <a:txBody>
                    <a:bodyPr/>
                    <a:lstStyle/>
                    <a:p>
                      <a:pPr marL="0" marR="0" indent="0" algn="ctr" defTabSz="685800" rtl="0" eaLnBrk="1" fontAlgn="b" latinLnBrk="0" hangingPunct="1">
                        <a:lnSpc>
                          <a:spcPct val="100000"/>
                        </a:lnSpc>
                        <a:spcBef>
                          <a:spcPts val="0"/>
                        </a:spcBef>
                        <a:spcAft>
                          <a:spcPts val="0"/>
                        </a:spcAft>
                        <a:buClrTx/>
                        <a:buSzTx/>
                        <a:buFontTx/>
                        <a:buNone/>
                        <a:tabLst/>
                        <a:defRPr/>
                      </a:pPr>
                      <a:r>
                        <a:rPr lang="en-US" sz="900" u="none" strike="noStrike" dirty="0" smtClean="0">
                          <a:effectLst/>
                          <a:latin typeface="Arial" panose="020B0604020202020204" pitchFamily="34" charset="0"/>
                          <a:cs typeface="Arial" panose="020B0604020202020204" pitchFamily="34" charset="0"/>
                        </a:rPr>
                        <a:t>Dimension</a:t>
                      </a:r>
                      <a:endParaRPr lang="en-US" sz="9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fontAlgn="b"/>
                      <a:r>
                        <a:rPr lang="en-US" sz="9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3”x5”x1.3” or 76.2mmx127mmx33mm</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3411">
                <a:tc>
                  <a:txBody>
                    <a:bodyPr/>
                    <a:lstStyle/>
                    <a:p>
                      <a:pPr algn="ctr" fontAlgn="b"/>
                      <a:r>
                        <a:rPr lang="en-US" sz="900" u="none" strike="noStrike" dirty="0">
                          <a:effectLst/>
                          <a:latin typeface="Arial" panose="020B0604020202020204" pitchFamily="34" charset="0"/>
                          <a:cs typeface="Arial" panose="020B0604020202020204" pitchFamily="34" charset="0"/>
                        </a:rPr>
                        <a:t>EMC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fontAlgn="b"/>
                      <a:r>
                        <a:rPr lang="en-US" sz="900" u="none" strike="noStrike" dirty="0">
                          <a:effectLst/>
                          <a:latin typeface="Arial" panose="020B0604020202020204" pitchFamily="34" charset="0"/>
                          <a:cs typeface="Arial" panose="020B0604020202020204" pitchFamily="34" charset="0"/>
                        </a:rPr>
                        <a:t>Class B Emissions. Com</a:t>
                      </a:r>
                      <a:r>
                        <a:rPr lang="en-US" altLang="zh-CN" sz="900" u="none" strike="noStrike" dirty="0">
                          <a:effectLst/>
                          <a:latin typeface="Arial" panose="020B0604020202020204" pitchFamily="34" charset="0"/>
                          <a:cs typeface="Arial" panose="020B0604020202020204" pitchFamily="34" charset="0"/>
                        </a:rPr>
                        <a:t>p</a:t>
                      </a:r>
                      <a:r>
                        <a:rPr lang="en-US" sz="900" u="none" strike="noStrike" dirty="0">
                          <a:effectLst/>
                          <a:latin typeface="Arial" panose="020B0604020202020204" pitchFamily="34" charset="0"/>
                          <a:cs typeface="Arial" panose="020B0604020202020204" pitchFamily="34" charset="0"/>
                        </a:rPr>
                        <a:t>liance </a:t>
                      </a:r>
                      <a:r>
                        <a:rPr lang="en-US" altLang="zh-CN" sz="900" u="none" strike="noStrike" dirty="0">
                          <a:effectLst/>
                          <a:latin typeface="Arial" panose="020B0604020202020204" pitchFamily="34" charset="0"/>
                          <a:cs typeface="Arial" panose="020B0604020202020204" pitchFamily="34" charset="0"/>
                        </a:rPr>
                        <a:t>with</a:t>
                      </a:r>
                      <a:r>
                        <a:rPr lang="en-US" sz="900" u="none" strike="noStrike" dirty="0">
                          <a:effectLst/>
                          <a:latin typeface="Arial" panose="020B0604020202020204" pitchFamily="34" charset="0"/>
                          <a:cs typeface="Arial" panose="020B0604020202020204" pitchFamily="34" charset="0"/>
                        </a:rPr>
                        <a:t> IEC60601-1-2 4th edition</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219678869"/>
                  </a:ext>
                </a:extLst>
              </a:tr>
            </a:tbl>
          </a:graphicData>
        </a:graphic>
      </p:graphicFrame>
      <p:sp>
        <p:nvSpPr>
          <p:cNvPr id="4" name="文本框 3">
            <a:extLst>
              <a:ext uri="{FF2B5EF4-FFF2-40B4-BE49-F238E27FC236}">
                <a16:creationId xmlns:a16="http://schemas.microsoft.com/office/drawing/2014/main" xmlns="" id="{1053F6F2-5D2E-4608-81EB-A2DF415E39F1}"/>
              </a:ext>
            </a:extLst>
          </p:cNvPr>
          <p:cNvSpPr txBox="1"/>
          <p:nvPr/>
        </p:nvSpPr>
        <p:spPr>
          <a:xfrm>
            <a:off x="271408" y="9160926"/>
            <a:ext cx="6207642" cy="230832"/>
          </a:xfrm>
          <a:prstGeom prst="rect">
            <a:avLst/>
          </a:prstGeom>
          <a:noFill/>
        </p:spPr>
        <p:txBody>
          <a:bodyPr wrap="square" rtlCol="0">
            <a:spAutoFit/>
          </a:bodyPr>
          <a:lstStyle/>
          <a:p>
            <a:r>
              <a:rPr lang="en-US" altLang="zh-CN" sz="800" i="1" dirty="0">
                <a:latin typeface="Arial" panose="020B0604020202020204" pitchFamily="34" charset="0"/>
                <a:cs typeface="Arial" panose="020B0604020202020204" pitchFamily="34" charset="0"/>
              </a:rPr>
              <a:t>Note: for any custom design and model name, please consult with </a:t>
            </a:r>
            <a:r>
              <a:rPr lang="en-US" altLang="zh-CN" sz="800" i="1" dirty="0" smtClean="0">
                <a:latin typeface="Arial" panose="020B0604020202020204" pitchFamily="34" charset="0"/>
                <a:cs typeface="Arial" panose="020B0604020202020204" pitchFamily="34" charset="0"/>
              </a:rPr>
              <a:t>BluTek Power, Inc</a:t>
            </a:r>
            <a:r>
              <a:rPr lang="en-US" altLang="zh-CN" sz="900" i="1" dirty="0" smtClean="0">
                <a:latin typeface="Arial" panose="020B0604020202020204" pitchFamily="34" charset="0"/>
                <a:cs typeface="Arial" panose="020B0604020202020204" pitchFamily="34" charset="0"/>
              </a:rPr>
              <a:t>.</a:t>
            </a:r>
            <a:endParaRPr lang="zh-CN" altLang="en-US" sz="900" i="1" dirty="0">
              <a:latin typeface="Arial" panose="020B0604020202020204" pitchFamily="34" charset="0"/>
              <a:cs typeface="Arial" panose="020B0604020202020204" pitchFamily="34" charset="0"/>
            </a:endParaRPr>
          </a:p>
        </p:txBody>
      </p:sp>
      <p:sp>
        <p:nvSpPr>
          <p:cNvPr id="30" name="文本框 29">
            <a:extLst>
              <a:ext uri="{FF2B5EF4-FFF2-40B4-BE49-F238E27FC236}">
                <a16:creationId xmlns:a16="http://schemas.microsoft.com/office/drawing/2014/main" xmlns="" id="{2C8F13A0-4329-4D33-B0CA-C6638DB9521C}"/>
              </a:ext>
            </a:extLst>
          </p:cNvPr>
          <p:cNvSpPr txBox="1"/>
          <p:nvPr/>
        </p:nvSpPr>
        <p:spPr>
          <a:xfrm>
            <a:off x="298404" y="848645"/>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Highlight</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34" name="文本框 33">
            <a:extLst>
              <a:ext uri="{FF2B5EF4-FFF2-40B4-BE49-F238E27FC236}">
                <a16:creationId xmlns:a16="http://schemas.microsoft.com/office/drawing/2014/main" xmlns="" id="{D47AC8E0-ABA5-4D49-98CC-A13DEBBD0661}"/>
              </a:ext>
            </a:extLst>
          </p:cNvPr>
          <p:cNvSpPr txBox="1"/>
          <p:nvPr/>
        </p:nvSpPr>
        <p:spPr>
          <a:xfrm>
            <a:off x="283164" y="3878023"/>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Typical Application</a:t>
            </a:r>
            <a:endParaRPr lang="zh-CN" altLang="en-US" sz="1200" b="1" i="1" dirty="0">
              <a:solidFill>
                <a:schemeClr val="accent6"/>
              </a:solidFill>
              <a:latin typeface="Arial" panose="020B0604020202020204" pitchFamily="34" charset="0"/>
              <a:cs typeface="Arial" panose="020B0604020202020204" pitchFamily="34" charset="0"/>
            </a:endParaRPr>
          </a:p>
        </p:txBody>
      </p:sp>
      <p:pic>
        <p:nvPicPr>
          <p:cNvPr id="2" name="Picture 1" descr="A close-up of a circuit board&#10;&#10;AI-generated content may be incorrect.">
            <a:extLst>
              <a:ext uri="{FF2B5EF4-FFF2-40B4-BE49-F238E27FC236}">
                <a16:creationId xmlns:a16="http://schemas.microsoft.com/office/drawing/2014/main" xmlns="" id="{28595260-1B50-D17E-4094-3B0D8C3E853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73425" y="1441526"/>
            <a:ext cx="2714999" cy="1548149"/>
          </a:xfrm>
          <a:prstGeom prst="rect">
            <a:avLst/>
          </a:prstGeom>
        </p:spPr>
      </p:pic>
      <p:sp>
        <p:nvSpPr>
          <p:cNvPr id="36"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38" name="图片 6">
            <a:extLst>
              <a:ext uri="{FF2B5EF4-FFF2-40B4-BE49-F238E27FC236}">
                <a16:creationId xmlns="" xmlns:a16="http://schemas.microsoft.com/office/drawing/2014/main" id="{9F18202A-C855-11FB-B4F6-EAF2BBFB3BE4}"/>
              </a:ext>
            </a:extLst>
          </p:cNvPr>
          <p:cNvPicPr>
            <a:picLocks noChangeAspect="1"/>
          </p:cNvPicPr>
          <p:nvPr/>
        </p:nvPicPr>
        <p:blipFill>
          <a:blip r:embed="rId3" cstate="print"/>
          <a:stretch>
            <a:fillRect/>
          </a:stretch>
        </p:blipFill>
        <p:spPr>
          <a:xfrm>
            <a:off x="4790819" y="124193"/>
            <a:ext cx="1700597" cy="1012799"/>
          </a:xfrm>
          <a:prstGeom prst="rect">
            <a:avLst/>
          </a:prstGeom>
        </p:spPr>
      </p:pic>
      <p:sp>
        <p:nvSpPr>
          <p:cNvPr id="40"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41"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44" name="文本框 33"/>
          <p:cNvSpPr txBox="1"/>
          <p:nvPr/>
        </p:nvSpPr>
        <p:spPr>
          <a:xfrm>
            <a:off x="3235342" y="3845586"/>
            <a:ext cx="2803345" cy="276999"/>
          </a:xfrm>
          <a:prstGeom prst="rect">
            <a:avLst/>
          </a:prstGeom>
          <a:noFill/>
        </p:spPr>
        <p:txBody>
          <a:bodyPr wrap="square" rtlCol="0">
            <a:spAutoFit/>
          </a:bodyPr>
          <a:lstStyle/>
          <a:p>
            <a:r>
              <a:rPr lang="en-US" altLang="zh-CN" sz="1200" b="1" i="1" dirty="0" smtClean="0">
                <a:solidFill>
                  <a:schemeClr val="accent6"/>
                </a:solidFill>
                <a:latin typeface="Arial" panose="020B0604020202020204" pitchFamily="34" charset="0"/>
                <a:cs typeface="Arial" panose="020B0604020202020204" pitchFamily="34" charset="0"/>
              </a:rPr>
              <a:t>Product Overview</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46" name="文本框 26"/>
          <p:cNvSpPr txBox="1"/>
          <p:nvPr/>
        </p:nvSpPr>
        <p:spPr>
          <a:xfrm>
            <a:off x="3280718" y="3924301"/>
            <a:ext cx="3270422" cy="1600438"/>
          </a:xfrm>
          <a:prstGeom prst="rect">
            <a:avLst/>
          </a:prstGeom>
          <a:noFill/>
        </p:spPr>
        <p:txBody>
          <a:bodyPr wrap="square" rtlCol="0">
            <a:spAutoFit/>
          </a:bodyPr>
          <a:lstStyle/>
          <a:p>
            <a:endParaRPr lang="en-US" sz="1000" dirty="0" smtClean="0"/>
          </a:p>
          <a:p>
            <a:r>
              <a:rPr lang="en-US" sz="1000" dirty="0" smtClean="0"/>
              <a:t>The </a:t>
            </a:r>
            <a:r>
              <a:rPr lang="en-US" sz="1000" b="1" dirty="0" smtClean="0">
                <a:solidFill>
                  <a:schemeClr val="accent6"/>
                </a:solidFill>
              </a:rPr>
              <a:t>BPA-PNS600</a:t>
            </a:r>
            <a:r>
              <a:rPr lang="en-US" sz="1000" dirty="0" smtClean="0"/>
              <a:t> is a  low cost, highly reliable, compact, </a:t>
            </a:r>
            <a:r>
              <a:rPr lang="en-US" sz="1000" smtClean="0"/>
              <a:t>600W </a:t>
            </a:r>
            <a:r>
              <a:rPr lang="en-US" sz="1000" smtClean="0"/>
              <a:t>AC </a:t>
            </a:r>
            <a:r>
              <a:rPr lang="en-US" sz="1000" dirty="0" smtClean="0"/>
              <a:t>to DC, single output power supply module. With a full range input of 90-264VAC, this power supply module achieves the highest performance and efficiency by incorporating digital control technology. </a:t>
            </a:r>
          </a:p>
          <a:p>
            <a:r>
              <a:rPr lang="en-US" sz="1000" b="1" i="1" dirty="0" smtClean="0">
                <a:solidFill>
                  <a:srgbClr val="FF0000"/>
                </a:solidFill>
              </a:rPr>
              <a:t>Custom controls available.</a:t>
            </a:r>
            <a:endParaRPr lang="en-US" sz="1000" dirty="0" smtClean="0">
              <a:solidFill>
                <a:srgbClr val="FF0000"/>
              </a:solidFill>
            </a:endParaRPr>
          </a:p>
          <a:p>
            <a:pPr marL="285750" indent="-285750">
              <a:buClr>
                <a:srgbClr val="077A04"/>
              </a:buClr>
              <a:buSzPct val="50000"/>
              <a:buFont typeface="Wingdings" panose="05000000000000000000" pitchFamily="2" charset="2"/>
              <a:buChar char="n"/>
            </a:pPr>
            <a:endParaRPr lang="en-US" altLang="zh-CN" sz="1000" dirty="0"/>
          </a:p>
          <a:p>
            <a:pPr>
              <a:buClr>
                <a:srgbClr val="077A04"/>
              </a:buClr>
              <a:buSzPct val="50000"/>
            </a:pPr>
            <a:endParaRPr lang="zh-CN" altLang="en-US" dirty="0"/>
          </a:p>
        </p:txBody>
      </p:sp>
    </p:spTree>
    <p:extLst>
      <p:ext uri="{BB962C8B-B14F-4D97-AF65-F5344CB8AC3E}">
        <p14:creationId xmlns:p14="http://schemas.microsoft.com/office/powerpoint/2010/main" xmlns="" val="31543040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24873" y="623845"/>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Input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2" name="表格 1">
            <a:extLst>
              <a:ext uri="{FF2B5EF4-FFF2-40B4-BE49-F238E27FC236}">
                <a16:creationId xmlns:a16="http://schemas.microsoft.com/office/drawing/2014/main" xmlns="" id="{36677AD8-2BEF-4559-B36B-FEEF594705BF}"/>
              </a:ext>
            </a:extLst>
          </p:cNvPr>
          <p:cNvGraphicFramePr>
            <a:graphicFrameLocks noGrp="1"/>
          </p:cNvGraphicFramePr>
          <p:nvPr>
            <p:extLst>
              <p:ext uri="{D42A27DB-BD31-4B8C-83A1-F6EECF244321}">
                <p14:modId xmlns:p14="http://schemas.microsoft.com/office/powerpoint/2010/main" xmlns="" val="4209930348"/>
              </p:ext>
            </p:extLst>
          </p:nvPr>
        </p:nvGraphicFramePr>
        <p:xfrm>
          <a:off x="224873" y="899382"/>
          <a:ext cx="6369824" cy="1762892"/>
        </p:xfrm>
        <a:graphic>
          <a:graphicData uri="http://schemas.openxmlformats.org/drawingml/2006/table">
            <a:tbl>
              <a:tblPr>
                <a:tableStyleId>{5C22544A-7EE6-4342-B048-85BDC9FD1C3A}</a:tableStyleId>
              </a:tblPr>
              <a:tblGrid>
                <a:gridCol w="1517911">
                  <a:extLst>
                    <a:ext uri="{9D8B030D-6E8A-4147-A177-3AD203B41FA5}">
                      <a16:colId xmlns:a16="http://schemas.microsoft.com/office/drawing/2014/main" xmlns="" val="2873629455"/>
                    </a:ext>
                  </a:extLst>
                </a:gridCol>
                <a:gridCol w="923827">
                  <a:extLst>
                    <a:ext uri="{9D8B030D-6E8A-4147-A177-3AD203B41FA5}">
                      <a16:colId xmlns:a16="http://schemas.microsoft.com/office/drawing/2014/main" xmlns="" val="1810354664"/>
                    </a:ext>
                  </a:extLst>
                </a:gridCol>
                <a:gridCol w="978921">
                  <a:extLst>
                    <a:ext uri="{9D8B030D-6E8A-4147-A177-3AD203B41FA5}">
                      <a16:colId xmlns:a16="http://schemas.microsoft.com/office/drawing/2014/main" xmlns="" val="4038323334"/>
                    </a:ext>
                  </a:extLst>
                </a:gridCol>
                <a:gridCol w="906440">
                  <a:extLst>
                    <a:ext uri="{9D8B030D-6E8A-4147-A177-3AD203B41FA5}">
                      <a16:colId xmlns:a16="http://schemas.microsoft.com/office/drawing/2014/main" xmlns="" val="2716422410"/>
                    </a:ext>
                  </a:extLst>
                </a:gridCol>
                <a:gridCol w="2042725">
                  <a:extLst>
                    <a:ext uri="{9D8B030D-6E8A-4147-A177-3AD203B41FA5}">
                      <a16:colId xmlns:a16="http://schemas.microsoft.com/office/drawing/2014/main" xmlns="" val="4077712066"/>
                    </a:ext>
                  </a:extLst>
                </a:gridCol>
              </a:tblGrid>
              <a:tr h="149761">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smtClean="0">
                          <a:effectLst/>
                          <a:latin typeface="Arial" panose="020B0604020202020204" pitchFamily="34" charset="0"/>
                          <a:cs typeface="Arial" panose="020B0604020202020204" pitchFamily="34" charset="0"/>
                        </a:rPr>
                        <a:t>Minimum</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Rated Input Voltage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smtClean="0">
                          <a:effectLst/>
                          <a:latin typeface="Arial" panose="020B0604020202020204" pitchFamily="34" charset="0"/>
                          <a:cs typeface="Arial" panose="020B0604020202020204" pitchFamily="34" charset="0"/>
                        </a:rPr>
                        <a:t>100Vac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smtClean="0">
                          <a:effectLst/>
                          <a:latin typeface="Arial" panose="020B0604020202020204" pitchFamily="34" charset="0"/>
                          <a:cs typeface="Arial" panose="020B0604020202020204" pitchFamily="34" charset="0"/>
                        </a:rPr>
                        <a:t>90Vac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264Vac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smtClean="0">
                          <a:effectLst/>
                          <a:latin typeface="Arial" panose="020B0604020202020204" pitchFamily="34" charset="0"/>
                          <a:cs typeface="Arial" panose="020B0604020202020204" pitchFamily="34" charset="0"/>
                        </a:rPr>
                        <a:t>47Hz</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50 / 60Hz</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63Hz</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149761">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u="none" strike="noStrike" dirty="0">
                          <a:effectLst/>
                          <a:latin typeface="Arial" panose="020B0604020202020204" pitchFamily="34" charset="0"/>
                          <a:cs typeface="Arial" panose="020B0604020202020204" pitchFamily="34" charset="0"/>
                        </a:rPr>
                        <a:t>Input Current</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8A</a:t>
                      </a: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With rated input voltage</a:t>
                      </a:r>
                      <a:endParaRPr lang="zh-CN" altLang="en-US"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05046248"/>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Power Factor</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smtClean="0">
                          <a:effectLst/>
                          <a:latin typeface="Arial" panose="020B0604020202020204" pitchFamily="34" charset="0"/>
                          <a:cs typeface="Arial" panose="020B0604020202020204" pitchFamily="34" charset="0"/>
                        </a:rPr>
                        <a:t>0.95</a:t>
                      </a:r>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With max rated output power</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44595796"/>
                  </a:ext>
                </a:extLst>
              </a:tr>
              <a:tr h="37440">
                <a:tc rowSpan="4">
                  <a:txBody>
                    <a:bodyPr/>
                    <a:lstStyle/>
                    <a:p>
                      <a:pPr algn="ctr" fontAlgn="b"/>
                      <a:r>
                        <a:rPr lang="en-US" sz="900" u="none" strike="noStrike">
                          <a:effectLst/>
                          <a:latin typeface="Arial" panose="020B0604020202020204" pitchFamily="34" charset="0"/>
                          <a:cs typeface="Arial" panose="020B0604020202020204" pitchFamily="34" charset="0"/>
                        </a:rPr>
                        <a:t>P</a:t>
                      </a:r>
                      <a:r>
                        <a:rPr lang="en-US" altLang="zh-CN" sz="900" u="none" strike="noStrike">
                          <a:effectLst/>
                          <a:latin typeface="Arial" panose="020B0604020202020204" pitchFamily="34" charset="0"/>
                          <a:cs typeface="Arial" panose="020B0604020202020204" pitchFamily="34" charset="0"/>
                        </a:rPr>
                        <a:t>eak </a:t>
                      </a:r>
                      <a:r>
                        <a:rPr lang="en-US" sz="900" u="none" strike="noStrike">
                          <a:effectLst/>
                          <a:latin typeface="Arial" panose="020B0604020202020204" pitchFamily="34" charset="0"/>
                          <a:cs typeface="Arial" panose="020B0604020202020204" pitchFamily="34" charset="0"/>
                        </a:rPr>
                        <a:t>Efficiency</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(exclude fan power)</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93.5%</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12V model @ 230Vac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11431409"/>
                  </a:ext>
                </a:extLst>
              </a:tr>
              <a:tr h="0">
                <a:tc vMerge="1">
                  <a:txBody>
                    <a:bodyPr/>
                    <a:lstStyle/>
                    <a:p>
                      <a:endParaRPr lang="zh-CN" altLang="en-US"/>
                    </a:p>
                  </a:txBody>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93.5%</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24V model @ 230Vac</a:t>
                      </a: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53016560"/>
                  </a:ext>
                </a:extLst>
              </a:tr>
              <a:tr h="0">
                <a:tc vMerge="1">
                  <a:txBody>
                    <a:bodyPr/>
                    <a:lstStyle/>
                    <a:p>
                      <a:endParaRPr lang="zh-CN" altLang="en-US"/>
                    </a:p>
                  </a:txBody>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94%</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u="none" strike="noStrike">
                          <a:effectLst/>
                          <a:latin typeface="Arial" panose="020B0604020202020204" pitchFamily="34" charset="0"/>
                          <a:cs typeface="Arial" panose="020B0604020202020204" pitchFamily="34" charset="0"/>
                        </a:rPr>
                        <a:t>36V model @ 230Vac</a:t>
                      </a: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81441505"/>
                  </a:ext>
                </a:extLst>
              </a:tr>
              <a:tr h="0">
                <a:tc vMerge="1">
                  <a:txBody>
                    <a:bodyPr/>
                    <a:lstStyle/>
                    <a:p>
                      <a:endParaRPr lang="zh-CN" altLang="en-US"/>
                    </a:p>
                  </a:txBody>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94%</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u="none" strike="noStrike">
                          <a:effectLst/>
                          <a:latin typeface="Arial" panose="020B0604020202020204" pitchFamily="34" charset="0"/>
                          <a:cs typeface="Arial" panose="020B0604020202020204" pitchFamily="34" charset="0"/>
                        </a:rPr>
                        <a:t>48V model @ 230Vac</a:t>
                      </a: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09903264"/>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Inrush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45A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240Vac, cold start</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99606250"/>
                  </a:ext>
                </a:extLst>
              </a:tr>
              <a:tr h="149761">
                <a:tc>
                  <a:txBody>
                    <a:bodyPr/>
                    <a:lstStyle/>
                    <a:p>
                      <a:pPr algn="ctr" fontAlgn="b"/>
                      <a:r>
                        <a:rPr lang="en-US" sz="900" u="none" strike="noStrike" dirty="0">
                          <a:effectLst/>
                          <a:latin typeface="Arial" panose="020B0604020202020204" pitchFamily="34" charset="0"/>
                          <a:cs typeface="Arial" panose="020B0604020202020204" pitchFamily="34" charset="0"/>
                        </a:rPr>
                        <a:t>Input surge voltage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300Vac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last for 1second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62964128"/>
                  </a:ext>
                </a:extLst>
              </a:tr>
            </a:tbl>
          </a:graphicData>
        </a:graphic>
      </p:graphicFrame>
      <p:sp>
        <p:nvSpPr>
          <p:cNvPr id="28" name="文本框 27">
            <a:extLst>
              <a:ext uri="{FF2B5EF4-FFF2-40B4-BE49-F238E27FC236}">
                <a16:creationId xmlns:a16="http://schemas.microsoft.com/office/drawing/2014/main" xmlns="" id="{EC293D76-487B-40D1-A424-04264D51D451}"/>
              </a:ext>
            </a:extLst>
          </p:cNvPr>
          <p:cNvSpPr txBox="1"/>
          <p:nvPr/>
        </p:nvSpPr>
        <p:spPr>
          <a:xfrm>
            <a:off x="245001" y="2999473"/>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Output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4" name="表格 3">
            <a:extLst>
              <a:ext uri="{FF2B5EF4-FFF2-40B4-BE49-F238E27FC236}">
                <a16:creationId xmlns:a16="http://schemas.microsoft.com/office/drawing/2014/main" xmlns="" id="{5B1F458B-04B8-455E-84A8-9DFDDE3582E7}"/>
              </a:ext>
            </a:extLst>
          </p:cNvPr>
          <p:cNvGraphicFramePr>
            <a:graphicFrameLocks noGrp="1"/>
          </p:cNvGraphicFramePr>
          <p:nvPr>
            <p:extLst>
              <p:ext uri="{D42A27DB-BD31-4B8C-83A1-F6EECF244321}">
                <p14:modId xmlns:p14="http://schemas.microsoft.com/office/powerpoint/2010/main" xmlns="" val="3957077013"/>
              </p:ext>
            </p:extLst>
          </p:nvPr>
        </p:nvGraphicFramePr>
        <p:xfrm>
          <a:off x="216621" y="3280549"/>
          <a:ext cx="6369824" cy="2649556"/>
        </p:xfrm>
        <a:graphic>
          <a:graphicData uri="http://schemas.openxmlformats.org/drawingml/2006/table">
            <a:tbl>
              <a:tblPr>
                <a:tableStyleId>{5C22544A-7EE6-4342-B048-85BDC9FD1C3A}</a:tableStyleId>
              </a:tblPr>
              <a:tblGrid>
                <a:gridCol w="1513119">
                  <a:extLst>
                    <a:ext uri="{9D8B030D-6E8A-4147-A177-3AD203B41FA5}">
                      <a16:colId xmlns:a16="http://schemas.microsoft.com/office/drawing/2014/main" xmlns="" val="577111397"/>
                    </a:ext>
                  </a:extLst>
                </a:gridCol>
                <a:gridCol w="947472">
                  <a:extLst>
                    <a:ext uri="{9D8B030D-6E8A-4147-A177-3AD203B41FA5}">
                      <a16:colId xmlns:a16="http://schemas.microsoft.com/office/drawing/2014/main" xmlns="" val="1912376195"/>
                    </a:ext>
                  </a:extLst>
                </a:gridCol>
                <a:gridCol w="949908">
                  <a:extLst>
                    <a:ext uri="{9D8B030D-6E8A-4147-A177-3AD203B41FA5}">
                      <a16:colId xmlns:a16="http://schemas.microsoft.com/office/drawing/2014/main" xmlns="" val="2817454518"/>
                    </a:ext>
                  </a:extLst>
                </a:gridCol>
                <a:gridCol w="935453">
                  <a:extLst>
                    <a:ext uri="{9D8B030D-6E8A-4147-A177-3AD203B41FA5}">
                      <a16:colId xmlns:a16="http://schemas.microsoft.com/office/drawing/2014/main" xmlns="" val="27085627"/>
                    </a:ext>
                  </a:extLst>
                </a:gridCol>
                <a:gridCol w="2023872">
                  <a:extLst>
                    <a:ext uri="{9D8B030D-6E8A-4147-A177-3AD203B41FA5}">
                      <a16:colId xmlns:a16="http://schemas.microsoft.com/office/drawing/2014/main" xmlns="" val="2634783878"/>
                    </a:ext>
                  </a:extLst>
                </a:gridCol>
              </a:tblGrid>
              <a:tr h="186384">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67281685"/>
                  </a:ext>
                </a:extLst>
              </a:tr>
              <a:tr h="37291">
                <a:tc rowSpan="6">
                  <a:txBody>
                    <a:bodyPr/>
                    <a:lstStyle/>
                    <a:p>
                      <a:pPr algn="ctr" fontAlgn="b"/>
                      <a:r>
                        <a:rPr lang="en-US" sz="900" u="none" strike="noStrike" dirty="0">
                          <a:effectLst/>
                          <a:latin typeface="Arial" panose="020B0604020202020204" pitchFamily="34" charset="0"/>
                          <a:cs typeface="Arial" panose="020B0604020202020204" pitchFamily="34" charset="0"/>
                        </a:rPr>
                        <a:t>Output </a:t>
                      </a:r>
                      <a:r>
                        <a:rPr lang="en-US" sz="900" u="none" strike="noStrike" dirty="0" smtClean="0">
                          <a:effectLst/>
                          <a:latin typeface="Arial" panose="020B0604020202020204" pitchFamily="34" charset="0"/>
                          <a:cs typeface="Arial" panose="020B0604020202020204" pitchFamily="34" charset="0"/>
                        </a:rPr>
                        <a:t>Voltage Trim </a:t>
                      </a:r>
                      <a:r>
                        <a:rPr lang="en-US" sz="900" u="none" strike="noStrike" dirty="0">
                          <a:effectLst/>
                          <a:latin typeface="Arial" panose="020B0604020202020204" pitchFamily="34" charset="0"/>
                          <a:cs typeface="Arial" panose="020B0604020202020204" pitchFamily="34" charset="0"/>
                        </a:rPr>
                        <a:t>Range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12V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12V</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12.5V</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12V</a:t>
                      </a:r>
                      <a:r>
                        <a:rPr lang="zh-CN" altLang="en-US" sz="900" u="none" strike="noStrike">
                          <a:effectLst/>
                          <a:latin typeface="Arial" panose="020B0604020202020204" pitchFamily="34" charset="0"/>
                          <a:cs typeface="Arial" panose="020B0604020202020204" pitchFamily="34" charset="0"/>
                        </a:rPr>
                        <a:t> </a:t>
                      </a:r>
                      <a:r>
                        <a:rPr lang="en-US" altLang="zh-CN" sz="900" u="none" strike="noStrike">
                          <a:effectLst/>
                          <a:latin typeface="Arial" panose="020B0604020202020204" pitchFamily="34" charset="0"/>
                          <a:cs typeface="Arial" panose="020B0604020202020204" pitchFamily="34" charset="0"/>
                        </a:rPr>
                        <a:t>Model</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07327012"/>
                  </a:ext>
                </a:extLst>
              </a:tr>
              <a:tr h="0">
                <a:tc vMerge="1">
                  <a:txBody>
                    <a:bodyPr/>
                    <a:lstStyle/>
                    <a:p>
                      <a:endParaRPr lang="zh-CN" altLang="en-US"/>
                    </a:p>
                  </a:txBody>
                  <a:tcPr/>
                </a:tc>
                <a:tc>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15V</a:t>
                      </a: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15V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15.5V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15V Model</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72692087"/>
                  </a:ext>
                </a:extLst>
              </a:tr>
              <a:tr h="0">
                <a:tc vMerge="1">
                  <a:txBody>
                    <a:bodyPr/>
                    <a:lstStyle/>
                    <a:p>
                      <a:endParaRPr lang="en-US"/>
                    </a:p>
                  </a:txBody>
                  <a:tcPr/>
                </a:tc>
                <a:tc>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24V</a:t>
                      </a: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24V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26V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24V Model</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0">
                <a:tc vMerge="1">
                  <a:txBody>
                    <a:bodyPr/>
                    <a:lstStyle/>
                    <a:p>
                      <a:endParaRPr lang="en-US"/>
                    </a:p>
                  </a:txBody>
                  <a:tcPr/>
                </a:tc>
                <a:tc>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28V</a:t>
                      </a: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30V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32V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30V Model</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0">
                <a:tc vMerge="1">
                  <a:txBody>
                    <a:bodyPr/>
                    <a:lstStyle/>
                    <a:p>
                      <a:endParaRPr lang="zh-CN" altLang="en-US"/>
                    </a:p>
                  </a:txBody>
                  <a:tcPr/>
                </a:tc>
                <a:tc>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32.4V</a:t>
                      </a: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36V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38V</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36V Model</a:t>
                      </a: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6245880"/>
                  </a:ext>
                </a:extLst>
              </a:tr>
              <a:tr h="219402">
                <a:tc vMerge="1">
                  <a:txBody>
                    <a:bodyPr/>
                    <a:lstStyle/>
                    <a:p>
                      <a:endParaRPr lang="zh-CN" altLang="en-US"/>
                    </a:p>
                  </a:txBody>
                  <a:tcPr/>
                </a:tc>
                <a:tc>
                  <a:txBody>
                    <a:bodyPr/>
                    <a:lstStyle/>
                    <a:p>
                      <a:pPr marL="0" algn="ctr" defTabSz="685800" rtl="0" eaLnBrk="1" fontAlgn="b" latinLnBrk="0" hangingPunct="1"/>
                      <a:r>
                        <a:rPr lang="en-US" sz="900" b="0" i="0" u="none" strike="noStrike" kern="1200"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48V</a:t>
                      </a:r>
                      <a:endPar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lumMod val="75000"/>
                          <a:lumOff val="25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685800" rtl="0" eaLnBrk="1" fontAlgn="b" latinLnBrk="0" hangingPunct="1"/>
                      <a:r>
                        <a:rPr lang="en-US" sz="900" b="0" i="0" u="none" strike="noStrike" kern="1200"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48V</a:t>
                      </a:r>
                      <a:endPar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52.8V</a:t>
                      </a:r>
                    </a:p>
                    <a:p>
                      <a:pPr algn="ctr" fontAlgn="b"/>
                      <a:endParaRPr lang="en-US" sz="900" b="0" i="0" u="none" strike="noStrike" dirty="0">
                        <a:solidFill>
                          <a:srgbClr val="000000"/>
                        </a:solidFill>
                        <a:effectLst/>
                        <a:highlight>
                          <a:srgbClr val="FFFF00"/>
                        </a:highligh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48V Model</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3638356"/>
                  </a:ext>
                </a:extLst>
              </a:tr>
              <a:tr h="125909">
                <a:tc>
                  <a:txBody>
                    <a:bodyPr/>
                    <a:lstStyle/>
                    <a:p>
                      <a:pPr algn="ctr" fontAlgn="b"/>
                      <a:r>
                        <a:rPr lang="en-US" sz="900" u="none" strike="noStrike" dirty="0">
                          <a:effectLst/>
                          <a:latin typeface="Arial" panose="020B0604020202020204" pitchFamily="34" charset="0"/>
                          <a:cs typeface="Arial" panose="020B0604020202020204" pitchFamily="34" charset="0"/>
                        </a:rPr>
                        <a:t>In</a:t>
                      </a:r>
                      <a:r>
                        <a:rPr lang="en-US" altLang="zh-CN" sz="900" u="none" strike="noStrike" dirty="0">
                          <a:effectLst/>
                          <a:latin typeface="Arial" panose="020B0604020202020204" pitchFamily="34" charset="0"/>
                          <a:cs typeface="Arial" panose="020B0604020202020204" pitchFamily="34" charset="0"/>
                        </a:rPr>
                        <a:t>i</a:t>
                      </a:r>
                      <a:r>
                        <a:rPr lang="en-US" sz="900" u="none" strike="noStrike" dirty="0">
                          <a:effectLst/>
                          <a:latin typeface="Arial" panose="020B0604020202020204" pitchFamily="34" charset="0"/>
                          <a:cs typeface="Arial" panose="020B0604020202020204" pitchFamily="34" charset="0"/>
                        </a:rPr>
                        <a:t>tial Tolerance </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±0.5%</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Trim in factory</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1517444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Total Regulation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3%</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Include line and load regulation</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63659030"/>
                  </a:ext>
                </a:extLst>
              </a:tr>
              <a:tr h="498771">
                <a:tc>
                  <a:txBody>
                    <a:bodyPr/>
                    <a:lstStyle/>
                    <a:p>
                      <a:pPr algn="ctr" fontAlgn="b"/>
                      <a:r>
                        <a:rPr lang="en-US" sz="900" u="none" strike="noStrike">
                          <a:effectLst/>
                          <a:latin typeface="Arial" panose="020B0604020202020204" pitchFamily="34" charset="0"/>
                          <a:cs typeface="Arial" panose="020B0604020202020204" pitchFamily="34" charset="0"/>
                        </a:rPr>
                        <a:t>Output Ripple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1%</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Peak-Peak value,</a:t>
                      </a:r>
                      <a:r>
                        <a:rPr lang="zh-CN" altLang="en-US" sz="900" u="none" strike="noStrike">
                          <a:effectLst/>
                          <a:latin typeface="Arial" panose="020B0604020202020204" pitchFamily="34" charset="0"/>
                          <a:cs typeface="Arial" panose="020B0604020202020204" pitchFamily="34" charset="0"/>
                        </a:rPr>
                        <a:t> </a:t>
                      </a:r>
                      <a:r>
                        <a:rPr lang="en-US" altLang="zh-CN" sz="900" u="none" strike="noStrike">
                          <a:effectLst/>
                          <a:latin typeface="Arial" panose="020B0604020202020204" pitchFamily="34" charset="0"/>
                          <a:cs typeface="Arial" panose="020B0604020202020204" pitchFamily="34" charset="0"/>
                        </a:rPr>
                        <a:t>full load </a:t>
                      </a:r>
                      <a:r>
                        <a:rPr lang="en-US" sz="900" u="none" strike="noStrike">
                          <a:effectLst/>
                          <a:latin typeface="Arial" panose="020B0604020202020204" pitchFamily="34" charset="0"/>
                          <a:cs typeface="Arial" panose="020B0604020202020204" pitchFamily="34" charset="0"/>
                        </a:rPr>
                        <a:t>measure at board end with 0.1uF Ceramic and 47uF electrolytic capacitor, 20MHz BW</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928607814"/>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Dynamic Response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5%</a:t>
                      </a:r>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with 50% load step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6802686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Capacitive Load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1000uF</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52659022"/>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Power up time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2s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3372866"/>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Rise time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50ms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without cap load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23993339"/>
                  </a:ext>
                </a:extLst>
              </a:tr>
              <a:tr h="73763">
                <a:tc>
                  <a:txBody>
                    <a:bodyPr/>
                    <a:lstStyle/>
                    <a:p>
                      <a:pPr algn="ctr" fontAlgn="b"/>
                      <a:r>
                        <a:rPr lang="en-US" sz="900" u="none" strike="noStrike">
                          <a:effectLst/>
                          <a:latin typeface="Arial" panose="020B0604020202020204" pitchFamily="34" charset="0"/>
                          <a:cs typeface="Arial" panose="020B0604020202020204" pitchFamily="34" charset="0"/>
                        </a:rPr>
                        <a:t>Hold up time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20ms</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115Vac/60Hz input @ 300W load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82862619"/>
                  </a:ext>
                </a:extLst>
              </a:tr>
            </a:tbl>
          </a:graphicData>
        </a:graphic>
      </p:graphicFrame>
      <p:sp>
        <p:nvSpPr>
          <p:cNvPr id="31" name="文本框 30">
            <a:extLst>
              <a:ext uri="{FF2B5EF4-FFF2-40B4-BE49-F238E27FC236}">
                <a16:creationId xmlns:a16="http://schemas.microsoft.com/office/drawing/2014/main" xmlns="" id="{9C138831-F8DF-43BA-AC3E-D8E1F09A4F88}"/>
              </a:ext>
            </a:extLst>
          </p:cNvPr>
          <p:cNvSpPr txBox="1"/>
          <p:nvPr/>
        </p:nvSpPr>
        <p:spPr>
          <a:xfrm>
            <a:off x="251999" y="601221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Protection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5" name="表格 4">
            <a:extLst>
              <a:ext uri="{FF2B5EF4-FFF2-40B4-BE49-F238E27FC236}">
                <a16:creationId xmlns:a16="http://schemas.microsoft.com/office/drawing/2014/main" xmlns="" id="{C34828F9-1651-4494-A901-0D64446B01D5}"/>
              </a:ext>
            </a:extLst>
          </p:cNvPr>
          <p:cNvGraphicFramePr>
            <a:graphicFrameLocks noGrp="1"/>
          </p:cNvGraphicFramePr>
          <p:nvPr>
            <p:extLst>
              <p:ext uri="{D42A27DB-BD31-4B8C-83A1-F6EECF244321}">
                <p14:modId xmlns:p14="http://schemas.microsoft.com/office/powerpoint/2010/main" xmlns="" val="2044473341"/>
              </p:ext>
            </p:extLst>
          </p:nvPr>
        </p:nvGraphicFramePr>
        <p:xfrm>
          <a:off x="215977" y="6296920"/>
          <a:ext cx="6369824" cy="980502"/>
        </p:xfrm>
        <a:graphic>
          <a:graphicData uri="http://schemas.openxmlformats.org/drawingml/2006/table">
            <a:tbl>
              <a:tblPr>
                <a:tableStyleId>{5C22544A-7EE6-4342-B048-85BDC9FD1C3A}</a:tableStyleId>
              </a:tblPr>
              <a:tblGrid>
                <a:gridCol w="1719503">
                  <a:extLst>
                    <a:ext uri="{9D8B030D-6E8A-4147-A177-3AD203B41FA5}">
                      <a16:colId xmlns:a16="http://schemas.microsoft.com/office/drawing/2014/main" xmlns="" val="2446361014"/>
                    </a:ext>
                  </a:extLst>
                </a:gridCol>
                <a:gridCol w="853440">
                  <a:extLst>
                    <a:ext uri="{9D8B030D-6E8A-4147-A177-3AD203B41FA5}">
                      <a16:colId xmlns:a16="http://schemas.microsoft.com/office/drawing/2014/main" xmlns="" val="3529345128"/>
                    </a:ext>
                  </a:extLst>
                </a:gridCol>
                <a:gridCol w="889000">
                  <a:extLst>
                    <a:ext uri="{9D8B030D-6E8A-4147-A177-3AD203B41FA5}">
                      <a16:colId xmlns:a16="http://schemas.microsoft.com/office/drawing/2014/main" xmlns="" val="4248933825"/>
                    </a:ext>
                  </a:extLst>
                </a:gridCol>
                <a:gridCol w="888356">
                  <a:extLst>
                    <a:ext uri="{9D8B030D-6E8A-4147-A177-3AD203B41FA5}">
                      <a16:colId xmlns:a16="http://schemas.microsoft.com/office/drawing/2014/main" xmlns="" val="4054757266"/>
                    </a:ext>
                  </a:extLst>
                </a:gridCol>
                <a:gridCol w="2019525">
                  <a:extLst>
                    <a:ext uri="{9D8B030D-6E8A-4147-A177-3AD203B41FA5}">
                      <a16:colId xmlns:a16="http://schemas.microsoft.com/office/drawing/2014/main" xmlns="" val="3009030214"/>
                    </a:ext>
                  </a:extLst>
                </a:gridCol>
              </a:tblGrid>
              <a:tr h="125909">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31594295"/>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Input under voltage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TBD</a:t>
                      </a:r>
                      <a:endParaRPr lang="zh-CN" altLang="en-US" sz="900" b="0" i="0" u="none" strike="noStrike" dirty="0">
                        <a:solidFill>
                          <a:srgbClr val="000000"/>
                        </a:solidFill>
                        <a:effectLst/>
                        <a:highlight>
                          <a:srgbClr val="FFFF00"/>
                        </a:highligh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Auto-restart after fault is removed</a:t>
                      </a: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2444062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Over current protection (OCP)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Auto-restart, Clamp by constant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56043881"/>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Short circuit protection (SCP)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Auto-restart after fault is removed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14110324"/>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Over voltage protection (OVP)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130%</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Latch off</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27709426"/>
                  </a:ext>
                </a:extLst>
              </a:tr>
              <a:tr h="125909">
                <a:tc>
                  <a:txBody>
                    <a:bodyPr/>
                    <a:lstStyle/>
                    <a:p>
                      <a:pPr algn="ctr" fontAlgn="b"/>
                      <a:r>
                        <a:rPr lang="en-US" sz="900" u="none" strike="noStrike" dirty="0">
                          <a:effectLst/>
                          <a:latin typeface="Arial" panose="020B0604020202020204" pitchFamily="34" charset="0"/>
                          <a:cs typeface="Arial" panose="020B0604020202020204" pitchFamily="34" charset="0"/>
                        </a:rPr>
                        <a:t>Over temperature protection (OTP)</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Auto-restart</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56432136"/>
                  </a:ext>
                </a:extLst>
              </a:tr>
            </a:tbl>
          </a:graphicData>
        </a:graphic>
      </p:graphicFrame>
      <p:graphicFrame>
        <p:nvGraphicFramePr>
          <p:cNvPr id="6" name="表格 5">
            <a:extLst>
              <a:ext uri="{FF2B5EF4-FFF2-40B4-BE49-F238E27FC236}">
                <a16:creationId xmlns:a16="http://schemas.microsoft.com/office/drawing/2014/main" xmlns="" id="{6E1C3799-4F49-4B27-AB4C-A97D362A8458}"/>
              </a:ext>
            </a:extLst>
          </p:cNvPr>
          <p:cNvGraphicFramePr>
            <a:graphicFrameLocks noGrp="1"/>
          </p:cNvGraphicFramePr>
          <p:nvPr>
            <p:extLst>
              <p:ext uri="{D42A27DB-BD31-4B8C-83A1-F6EECF244321}">
                <p14:modId xmlns:p14="http://schemas.microsoft.com/office/powerpoint/2010/main" xmlns="" val="2759502775"/>
              </p:ext>
            </p:extLst>
          </p:nvPr>
        </p:nvGraphicFramePr>
        <p:xfrm>
          <a:off x="216621" y="7845479"/>
          <a:ext cx="6381406" cy="562228"/>
        </p:xfrm>
        <a:graphic>
          <a:graphicData uri="http://schemas.openxmlformats.org/drawingml/2006/table">
            <a:tbl>
              <a:tblPr>
                <a:tableStyleId>{5C22544A-7EE6-4342-B048-85BDC9FD1C3A}</a:tableStyleId>
              </a:tblPr>
              <a:tblGrid>
                <a:gridCol w="1602980">
                  <a:extLst>
                    <a:ext uri="{9D8B030D-6E8A-4147-A177-3AD203B41FA5}">
                      <a16:colId xmlns:a16="http://schemas.microsoft.com/office/drawing/2014/main" xmlns="" val="1206482095"/>
                    </a:ext>
                  </a:extLst>
                </a:gridCol>
                <a:gridCol w="876465">
                  <a:extLst>
                    <a:ext uri="{9D8B030D-6E8A-4147-A177-3AD203B41FA5}">
                      <a16:colId xmlns:a16="http://schemas.microsoft.com/office/drawing/2014/main" xmlns="" val="1557967465"/>
                    </a:ext>
                  </a:extLst>
                </a:gridCol>
                <a:gridCol w="961534">
                  <a:extLst>
                    <a:ext uri="{9D8B030D-6E8A-4147-A177-3AD203B41FA5}">
                      <a16:colId xmlns:a16="http://schemas.microsoft.com/office/drawing/2014/main" xmlns="" val="1635123218"/>
                    </a:ext>
                  </a:extLst>
                </a:gridCol>
                <a:gridCol w="933254">
                  <a:extLst>
                    <a:ext uri="{9D8B030D-6E8A-4147-A177-3AD203B41FA5}">
                      <a16:colId xmlns:a16="http://schemas.microsoft.com/office/drawing/2014/main" xmlns="" val="992755870"/>
                    </a:ext>
                  </a:extLst>
                </a:gridCol>
                <a:gridCol w="2007173">
                  <a:extLst>
                    <a:ext uri="{9D8B030D-6E8A-4147-A177-3AD203B41FA5}">
                      <a16:colId xmlns:a16="http://schemas.microsoft.com/office/drawing/2014/main" xmlns="" val="1708339001"/>
                    </a:ext>
                  </a:extLst>
                </a:gridCol>
              </a:tblGrid>
              <a:tr h="125909">
                <a:tc>
                  <a:txBody>
                    <a:bodyPr/>
                    <a:lstStyle/>
                    <a:p>
                      <a:pPr algn="ctr" fontAlgn="b"/>
                      <a:r>
                        <a:rPr lang="en-US" sz="900" b="1" u="none" strike="noStrike">
                          <a:effectLst/>
                          <a:latin typeface="Arial" panose="020B0604020202020204" pitchFamily="34" charset="0"/>
                          <a:cs typeface="Arial" panose="020B0604020202020204" pitchFamily="34" charset="0"/>
                        </a:rPr>
                        <a:t>Function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99681482"/>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Output voltage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11.64V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12V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12.36V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0-0.5A</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766212045"/>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Over current protection (OCP)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1A</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Auto-restart after fault is removed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84874521"/>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Short circuit protection (SCP)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Auto-restart after fault is removed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585121204"/>
                  </a:ext>
                </a:extLst>
              </a:tr>
            </a:tbl>
          </a:graphicData>
        </a:graphic>
      </p:graphicFrame>
      <p:sp>
        <p:nvSpPr>
          <p:cNvPr id="40" name="文本框 39">
            <a:extLst>
              <a:ext uri="{FF2B5EF4-FFF2-40B4-BE49-F238E27FC236}">
                <a16:creationId xmlns:a16="http://schemas.microsoft.com/office/drawing/2014/main" xmlns="" id="{D69F3E8D-ADF6-41EE-A8CB-58F3302864BC}"/>
              </a:ext>
            </a:extLst>
          </p:cNvPr>
          <p:cNvSpPr txBox="1"/>
          <p:nvPr/>
        </p:nvSpPr>
        <p:spPr>
          <a:xfrm>
            <a:off x="261503" y="753869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Fan Output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7" name="文本框 33">
            <a:extLst>
              <a:ext uri="{FF2B5EF4-FFF2-40B4-BE49-F238E27FC236}">
                <a16:creationId xmlns:a16="http://schemas.microsoft.com/office/drawing/2014/main" xmlns="" id="{C6DCC777-041E-BA77-0A47-1C99EEEB1DA8}"/>
              </a:ext>
            </a:extLst>
          </p:cNvPr>
          <p:cNvSpPr txBox="1"/>
          <p:nvPr/>
        </p:nvSpPr>
        <p:spPr>
          <a:xfrm>
            <a:off x="142881" y="7277411"/>
            <a:ext cx="5610219" cy="200055"/>
          </a:xfrm>
          <a:prstGeom prst="rect">
            <a:avLst/>
          </a:prstGeom>
          <a:noFill/>
        </p:spPr>
        <p:txBody>
          <a:bodyPr wrap="square" rtlCol="0">
            <a:spAutoFit/>
          </a:bodyPr>
          <a:lstStyle/>
          <a:p>
            <a:r>
              <a:rPr lang="en-US" altLang="zh-CN" sz="700" b="0" i="0" u="none" strike="noStrike" baseline="0" dirty="0">
                <a:solidFill>
                  <a:srgbClr val="000000"/>
                </a:solidFill>
                <a:latin typeface="Arial" panose="020B0604020202020204" pitchFamily="34" charset="0"/>
                <a:cs typeface="Arial" panose="020B0604020202020204" pitchFamily="34" charset="0"/>
              </a:rPr>
              <a:t>*</a:t>
            </a:r>
            <a:r>
              <a:rPr lang="en-US" altLang="zh-CN" sz="700" b="0" i="1" u="none" strike="noStrike" baseline="0" dirty="0">
                <a:solidFill>
                  <a:srgbClr val="000000"/>
                </a:solidFill>
                <a:latin typeface="Arial" panose="020B0604020202020204" pitchFamily="34" charset="0"/>
                <a:cs typeface="Arial" panose="020B0604020202020204" pitchFamily="34" charset="0"/>
              </a:rPr>
              <a:t>Protection mode latch or auto-restart can be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customized</a:t>
            </a:r>
            <a:r>
              <a:rPr lang="en-US" altLang="zh-CN" sz="700" b="0" i="1" u="none" strike="noStrike" baseline="0" dirty="0">
                <a:solidFill>
                  <a:srgbClr val="000000"/>
                </a:solidFill>
                <a:latin typeface="Arial" panose="020B0604020202020204" pitchFamily="34" charset="0"/>
                <a:cs typeface="Arial" panose="020B0604020202020204" pitchFamily="34" charset="0"/>
              </a:rPr>
              <a:t>, contact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 BluTek Power, Inc. for </a:t>
            </a:r>
            <a:r>
              <a:rPr lang="en-US" altLang="zh-CN" sz="700" b="0" i="1" u="none" strike="noStrike" baseline="0" dirty="0">
                <a:solidFill>
                  <a:srgbClr val="000000"/>
                </a:solidFill>
                <a:latin typeface="Arial" panose="020B0604020202020204" pitchFamily="34" charset="0"/>
                <a:cs typeface="Arial" panose="020B0604020202020204" pitchFamily="34" charset="0"/>
              </a:rPr>
              <a:t>more details.</a:t>
            </a:r>
            <a:endParaRPr lang="zh-CN" altLang="en-US" sz="700" i="1" dirty="0">
              <a:latin typeface="Arial" panose="020B0604020202020204" pitchFamily="34" charset="0"/>
              <a:cs typeface="Arial" panose="020B0604020202020204" pitchFamily="34" charset="0"/>
            </a:endParaRPr>
          </a:p>
        </p:txBody>
      </p:sp>
      <p:sp>
        <p:nvSpPr>
          <p:cNvPr id="10" name="文本框 38">
            <a:extLst>
              <a:ext uri="{FF2B5EF4-FFF2-40B4-BE49-F238E27FC236}">
                <a16:creationId xmlns:a16="http://schemas.microsoft.com/office/drawing/2014/main" xmlns="" id="{5D408A20-A3FE-3365-AC6C-0603E67F35CC}"/>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12" name="文本框 11">
            <a:extLst>
              <a:ext uri="{FF2B5EF4-FFF2-40B4-BE49-F238E27FC236}">
                <a16:creationId xmlns:a16="http://schemas.microsoft.com/office/drawing/2014/main" xmlns="" id="{292A9141-C7FF-DC63-ADDF-B0BEA92E5651}"/>
              </a:ext>
            </a:extLst>
          </p:cNvPr>
          <p:cNvSpPr txBox="1"/>
          <p:nvPr/>
        </p:nvSpPr>
        <p:spPr>
          <a:xfrm>
            <a:off x="36625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pic>
        <p:nvPicPr>
          <p:cNvPr id="35"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143000" cy="680719"/>
          </a:xfrm>
          <a:prstGeom prst="rect">
            <a:avLst/>
          </a:prstGeom>
        </p:spPr>
      </p:pic>
      <p:sp>
        <p:nvSpPr>
          <p:cNvPr id="36"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39"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44"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645301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36747" y="779801"/>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Reliability</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3" name="表格 2">
            <a:extLst>
              <a:ext uri="{FF2B5EF4-FFF2-40B4-BE49-F238E27FC236}">
                <a16:creationId xmlns:a16="http://schemas.microsoft.com/office/drawing/2014/main" xmlns="" id="{DF25A6AF-B143-473A-BD75-C03A5BB4D262}"/>
              </a:ext>
            </a:extLst>
          </p:cNvPr>
          <p:cNvGraphicFramePr>
            <a:graphicFrameLocks noGrp="1"/>
          </p:cNvGraphicFramePr>
          <p:nvPr>
            <p:extLst>
              <p:ext uri="{D42A27DB-BD31-4B8C-83A1-F6EECF244321}">
                <p14:modId xmlns:p14="http://schemas.microsoft.com/office/powerpoint/2010/main" xmlns="" val="2928931301"/>
              </p:ext>
            </p:extLst>
          </p:nvPr>
        </p:nvGraphicFramePr>
        <p:xfrm>
          <a:off x="208369" y="1122625"/>
          <a:ext cx="6369824" cy="555819"/>
        </p:xfrm>
        <a:graphic>
          <a:graphicData uri="http://schemas.openxmlformats.org/drawingml/2006/table">
            <a:tbl>
              <a:tblPr>
                <a:tableStyleId>{5C22544A-7EE6-4342-B048-85BDC9FD1C3A}</a:tableStyleId>
              </a:tblPr>
              <a:tblGrid>
                <a:gridCol w="1137788">
                  <a:extLst>
                    <a:ext uri="{9D8B030D-6E8A-4147-A177-3AD203B41FA5}">
                      <a16:colId xmlns:a16="http://schemas.microsoft.com/office/drawing/2014/main" xmlns="" val="2508767862"/>
                    </a:ext>
                  </a:extLst>
                </a:gridCol>
                <a:gridCol w="1012972">
                  <a:extLst>
                    <a:ext uri="{9D8B030D-6E8A-4147-A177-3AD203B41FA5}">
                      <a16:colId xmlns:a16="http://schemas.microsoft.com/office/drawing/2014/main" xmlns="" val="3080901690"/>
                    </a:ext>
                  </a:extLst>
                </a:gridCol>
                <a:gridCol w="755859">
                  <a:extLst>
                    <a:ext uri="{9D8B030D-6E8A-4147-A177-3AD203B41FA5}">
                      <a16:colId xmlns:a16="http://schemas.microsoft.com/office/drawing/2014/main" xmlns="" val="3558785551"/>
                    </a:ext>
                  </a:extLst>
                </a:gridCol>
                <a:gridCol w="748987">
                  <a:extLst>
                    <a:ext uri="{9D8B030D-6E8A-4147-A177-3AD203B41FA5}">
                      <a16:colId xmlns:a16="http://schemas.microsoft.com/office/drawing/2014/main" xmlns="" val="4080850535"/>
                    </a:ext>
                  </a:extLst>
                </a:gridCol>
                <a:gridCol w="2714218">
                  <a:extLst>
                    <a:ext uri="{9D8B030D-6E8A-4147-A177-3AD203B41FA5}">
                      <a16:colId xmlns:a16="http://schemas.microsoft.com/office/drawing/2014/main" xmlns="" val="2240042290"/>
                    </a:ext>
                  </a:extLst>
                </a:gridCol>
              </a:tblGrid>
              <a:tr h="123386">
                <a:tc>
                  <a:txBody>
                    <a:bodyPr/>
                    <a:lstStyle/>
                    <a:p>
                      <a:pPr algn="ctr" fontAlgn="b"/>
                      <a:r>
                        <a:rPr lang="en-US" sz="900" b="1" u="none" strike="noStrike">
                          <a:effectLst/>
                          <a:latin typeface="Arial" panose="020B0604020202020204" pitchFamily="34" charset="0"/>
                          <a:cs typeface="Arial" panose="020B0604020202020204" pitchFamily="34" charset="0"/>
                        </a:rPr>
                        <a:t>Function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4104232"/>
                  </a:ext>
                </a:extLst>
              </a:tr>
              <a:tr h="88693">
                <a:tc>
                  <a:txBody>
                    <a:bodyPr/>
                    <a:lstStyle/>
                    <a:p>
                      <a:pPr algn="ctr" fontAlgn="b"/>
                      <a:r>
                        <a:rPr lang="en-US" sz="900" u="none" strike="noStrike">
                          <a:effectLst/>
                          <a:latin typeface="Arial" panose="020B0604020202020204" pitchFamily="34" charset="0"/>
                          <a:cs typeface="Arial" panose="020B0604020202020204" pitchFamily="34" charset="0"/>
                        </a:rPr>
                        <a:t>MTBF</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500Khrs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According to Telecordia SR-332. 115Vac 25℃ ambient with rated load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4686363"/>
                  </a:ext>
                </a:extLst>
              </a:tr>
              <a:tr h="88693">
                <a:tc>
                  <a:txBody>
                    <a:bodyPr/>
                    <a:lstStyle/>
                    <a:p>
                      <a:pPr algn="ctr" fontAlgn="b"/>
                      <a:r>
                        <a:rPr lang="en-US" sz="900" u="none" strike="noStrike">
                          <a:effectLst/>
                          <a:latin typeface="Arial" panose="020B0604020202020204" pitchFamily="34" charset="0"/>
                          <a:cs typeface="Arial" panose="020B0604020202020204" pitchFamily="34" charset="0"/>
                        </a:rPr>
                        <a:t>Life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 years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Rated nominal conditions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64052781"/>
                  </a:ext>
                </a:extLst>
              </a:tr>
            </a:tbl>
          </a:graphicData>
        </a:graphic>
      </p:graphicFrame>
      <p:sp>
        <p:nvSpPr>
          <p:cNvPr id="50" name="文本框 49">
            <a:extLst>
              <a:ext uri="{FF2B5EF4-FFF2-40B4-BE49-F238E27FC236}">
                <a16:creationId xmlns:a16="http://schemas.microsoft.com/office/drawing/2014/main" xmlns="" id="{7719730C-35EA-4D4A-860C-783CD5648C7B}"/>
              </a:ext>
            </a:extLst>
          </p:cNvPr>
          <p:cNvSpPr txBox="1"/>
          <p:nvPr/>
        </p:nvSpPr>
        <p:spPr>
          <a:xfrm>
            <a:off x="229126" y="1809649"/>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EMC</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53" name="表格 52">
            <a:extLst>
              <a:ext uri="{FF2B5EF4-FFF2-40B4-BE49-F238E27FC236}">
                <a16:creationId xmlns:a16="http://schemas.microsoft.com/office/drawing/2014/main" xmlns="" id="{03F81D3E-990C-47F6-9553-171AB153E938}"/>
              </a:ext>
            </a:extLst>
          </p:cNvPr>
          <p:cNvGraphicFramePr>
            <a:graphicFrameLocks noGrp="1"/>
          </p:cNvGraphicFramePr>
          <p:nvPr>
            <p:extLst>
              <p:ext uri="{D42A27DB-BD31-4B8C-83A1-F6EECF244321}">
                <p14:modId xmlns:p14="http://schemas.microsoft.com/office/powerpoint/2010/main" xmlns="" val="1816501364"/>
              </p:ext>
            </p:extLst>
          </p:nvPr>
        </p:nvGraphicFramePr>
        <p:xfrm>
          <a:off x="208369" y="2113234"/>
          <a:ext cx="6369824" cy="3741024"/>
        </p:xfrm>
        <a:graphic>
          <a:graphicData uri="http://schemas.openxmlformats.org/drawingml/2006/table">
            <a:tbl>
              <a:tblPr>
                <a:tableStyleId>{5C22544A-7EE6-4342-B048-85BDC9FD1C3A}</a:tableStyleId>
              </a:tblPr>
              <a:tblGrid>
                <a:gridCol w="2178781">
                  <a:extLst>
                    <a:ext uri="{9D8B030D-6E8A-4147-A177-3AD203B41FA5}">
                      <a16:colId xmlns:a16="http://schemas.microsoft.com/office/drawing/2014/main" xmlns="" val="2169793503"/>
                    </a:ext>
                  </a:extLst>
                </a:gridCol>
                <a:gridCol w="4191043">
                  <a:extLst>
                    <a:ext uri="{9D8B030D-6E8A-4147-A177-3AD203B41FA5}">
                      <a16:colId xmlns:a16="http://schemas.microsoft.com/office/drawing/2014/main" xmlns="" val="3428400821"/>
                    </a:ext>
                  </a:extLst>
                </a:gridCol>
              </a:tblGrid>
              <a:tr h="116457">
                <a:tc>
                  <a:txBody>
                    <a:bodyPr/>
                    <a:lstStyle/>
                    <a:p>
                      <a:pPr algn="ctr" fontAlgn="b"/>
                      <a:r>
                        <a:rPr lang="en-US" sz="900" u="none" strike="noStrike">
                          <a:effectLst/>
                          <a:latin typeface="Arial" panose="020B0604020202020204" pitchFamily="34" charset="0"/>
                          <a:cs typeface="Arial" panose="020B0604020202020204" pitchFamily="34" charset="0"/>
                        </a:rPr>
                        <a:t>Conducted Emissions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EN 55011 / EN 55032,Class B</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80109640"/>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Radiated Emissions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EN 55011 / EN 55032,Class B</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33838570"/>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Harmonic Current Emissions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IEC 61000-3-2 Meet Class D limit</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88441103"/>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Voltage Flicker</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61000-3-3</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44872850"/>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Electrostatic Discharge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61000-4-2 Level 4 (Air Discharge: 15 kV,Contact Discharge: 8 kV) Criteria A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06232953"/>
                  </a:ext>
                </a:extLst>
              </a:tr>
              <a:tr h="134196">
                <a:tc>
                  <a:txBody>
                    <a:bodyPr/>
                    <a:lstStyle/>
                    <a:p>
                      <a:pPr algn="ctr" fontAlgn="b"/>
                      <a:r>
                        <a:rPr lang="en-US" sz="900" u="none" strike="noStrike">
                          <a:effectLst/>
                          <a:latin typeface="Arial" panose="020B0604020202020204" pitchFamily="34" charset="0"/>
                          <a:cs typeface="Arial" panose="020B0604020202020204" pitchFamily="34" charset="0"/>
                        </a:rPr>
                        <a:t>Radiated Field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61000-4-3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24270706"/>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Electrical Fast Transient / Burst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61000-4-4 Level 3 (2 kV),Criteria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29335689"/>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Surge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61000-4-5 Level 3 (Common Mode 2kV, Differential Mode 1kV),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31976725"/>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CS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61000-4-6 Level 2 (150 kHz-80 MHz, 3 Vrms, 6 Vrms at ISM bands and Amateur radio bands),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87697007"/>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Power Frequency Magnetic Fields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61000-4-8 Criteria A,Magnetic field strength 30 A/m</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46859720"/>
                  </a:ext>
                </a:extLst>
              </a:tr>
              <a:tr h="464991">
                <a:tc>
                  <a:txBody>
                    <a:bodyPr/>
                    <a:lstStyle/>
                    <a:p>
                      <a:pPr algn="ctr" fontAlgn="b"/>
                      <a:r>
                        <a:rPr lang="en-US" sz="900" u="none" strike="noStrike">
                          <a:effectLst/>
                          <a:latin typeface="Arial" panose="020B0604020202020204" pitchFamily="34" charset="0"/>
                          <a:cs typeface="Arial" panose="020B0604020202020204" pitchFamily="34" charset="0"/>
                        </a:rPr>
                        <a:t>Voltage Dips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61000-4-11 </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30% 10 ms Criteria A</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60% 100 ms Criteria B</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100% 5000 ms Criteria B</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14871602"/>
                  </a:ext>
                </a:extLst>
              </a:tr>
              <a:tr h="1162478">
                <a:tc>
                  <a:txBody>
                    <a:bodyPr/>
                    <a:lstStyle/>
                    <a:p>
                      <a:pPr algn="ctr" fontAlgn="b"/>
                      <a:r>
                        <a:rPr lang="en-US" sz="900" u="none" strike="noStrike">
                          <a:effectLst/>
                          <a:latin typeface="Arial" panose="020B0604020202020204" pitchFamily="34" charset="0"/>
                          <a:cs typeface="Arial" panose="020B0604020202020204" pitchFamily="34" charset="0"/>
                        </a:rPr>
                        <a:t>Voltage Dips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IEC 60601-1-2</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Criteria A  @ 80% W or lower</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0% UT, 0.5 cycle(10 </a:t>
                      </a:r>
                      <a:r>
                        <a:rPr lang="en-US" sz="900" u="none" strike="noStrike" dirty="0" err="1">
                          <a:effectLst/>
                          <a:latin typeface="Arial" panose="020B0604020202020204" pitchFamily="34" charset="0"/>
                          <a:cs typeface="Arial" panose="020B0604020202020204" pitchFamily="34" charset="0"/>
                        </a:rPr>
                        <a:t>ms</a:t>
                      </a:r>
                      <a:r>
                        <a:rPr lang="en-US" sz="900" u="none" strike="noStrike" dirty="0">
                          <a:effectLst/>
                          <a:latin typeface="Arial" panose="020B0604020202020204" pitchFamily="34" charset="0"/>
                          <a:cs typeface="Arial" panose="020B0604020202020204" pitchFamily="34" charset="0"/>
                        </a:rPr>
                        <a:t>)</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(0°,45°,90°,135°,180°,225°,270°,315°,360°)</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Criteria B ,can meet Criteria A with 50% load or lower</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0% UT,1 cycle (20 </a:t>
                      </a:r>
                      <a:r>
                        <a:rPr lang="en-US" sz="900" u="none" strike="noStrike" dirty="0" err="1">
                          <a:effectLst/>
                          <a:latin typeface="Arial" panose="020B0604020202020204" pitchFamily="34" charset="0"/>
                          <a:cs typeface="Arial" panose="020B0604020202020204" pitchFamily="34" charset="0"/>
                        </a:rPr>
                        <a:t>ms</a:t>
                      </a:r>
                      <a:r>
                        <a:rPr lang="en-US" sz="900" u="none" strike="noStrike" dirty="0">
                          <a:effectLst/>
                          <a:latin typeface="Arial" panose="020B0604020202020204" pitchFamily="34" charset="0"/>
                          <a:cs typeface="Arial" panose="020B0604020202020204" pitchFamily="34" charset="0"/>
                        </a:rPr>
                        <a:t>), 0°</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Criteria B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70% UT,25 cycle (500 </a:t>
                      </a:r>
                      <a:r>
                        <a:rPr lang="en-US" sz="900" u="none" strike="noStrike" dirty="0" err="1">
                          <a:effectLst/>
                          <a:latin typeface="Arial" panose="020B0604020202020204" pitchFamily="34" charset="0"/>
                          <a:cs typeface="Arial" panose="020B0604020202020204" pitchFamily="34" charset="0"/>
                        </a:rPr>
                        <a:t>ms</a:t>
                      </a:r>
                      <a:r>
                        <a:rPr lang="en-US" sz="900" u="none" strike="noStrike" dirty="0">
                          <a:effectLst/>
                          <a:latin typeface="Arial" panose="020B0604020202020204" pitchFamily="34" charset="0"/>
                          <a:cs typeface="Arial" panose="020B0604020202020204" pitchFamily="34" charset="0"/>
                        </a:rPr>
                        <a:t>) , 0°</a:t>
                      </a:r>
                    </a:p>
                    <a:p>
                      <a:pPr algn="l" fontAlgn="b"/>
                      <a:r>
                        <a:rPr lang="en-US" sz="900" u="none" strike="noStrike" dirty="0">
                          <a:effectLst/>
                          <a:latin typeface="Arial" panose="020B0604020202020204" pitchFamily="34" charset="0"/>
                          <a:cs typeface="Arial" panose="020B0604020202020204" pitchFamily="34" charset="0"/>
                        </a:rPr>
                        <a:t>Criteria A for Medical models only</a:t>
                      </a:r>
                    </a:p>
                    <a:p>
                      <a:pPr marL="0" marR="0" lvl="0" indent="0" algn="l" defTabSz="685800" rtl="0" eaLnBrk="1" fontAlgn="b" latinLnBrk="0" hangingPunct="1">
                        <a:lnSpc>
                          <a:spcPct val="100000"/>
                        </a:lnSpc>
                        <a:spcBef>
                          <a:spcPts val="0"/>
                        </a:spcBef>
                        <a:spcAft>
                          <a:spcPts val="0"/>
                        </a:spcAft>
                        <a:buClrTx/>
                        <a:buSzTx/>
                        <a:buFontTx/>
                        <a:buNone/>
                        <a:tabLst/>
                        <a:defRPr/>
                      </a:pPr>
                      <a:r>
                        <a:rPr lang="en-US" altLang="zh-CN" sz="900" u="none" strike="noStrike" dirty="0">
                          <a:effectLst/>
                          <a:latin typeface="Arial" panose="020B0604020202020204" pitchFamily="34" charset="0"/>
                          <a:cs typeface="Arial" panose="020B0604020202020204" pitchFamily="34" charset="0"/>
                        </a:rPr>
                        <a:t>70% UT,25 cycle (500 </a:t>
                      </a:r>
                      <a:r>
                        <a:rPr lang="en-US" altLang="zh-CN" sz="900" u="none" strike="noStrike" dirty="0" err="1">
                          <a:effectLst/>
                          <a:latin typeface="Arial" panose="020B0604020202020204" pitchFamily="34" charset="0"/>
                          <a:cs typeface="Arial" panose="020B0604020202020204" pitchFamily="34" charset="0"/>
                        </a:rPr>
                        <a:t>ms</a:t>
                      </a:r>
                      <a:r>
                        <a:rPr lang="en-US" altLang="zh-CN" sz="900" u="none" strike="noStrike" dirty="0">
                          <a:effectLst/>
                          <a:latin typeface="Arial" panose="020B0604020202020204" pitchFamily="34" charset="0"/>
                          <a:cs typeface="Arial" panose="020B0604020202020204" pitchFamily="34" charset="0"/>
                        </a:rPr>
                        <a:t>) , 0° with 50% Load or lower</a:t>
                      </a:r>
                      <a:r>
                        <a:rPr lang="en-US" sz="900" u="none" strike="noStrike" dirty="0">
                          <a:effectLst/>
                          <a:latin typeface="Arial" panose="020B0604020202020204" pitchFamily="34" charset="0"/>
                          <a:cs typeface="Arial" panose="020B0604020202020204" pitchFamily="34" charset="0"/>
                        </a:rPr>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Criteria B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0% UT,250 cycle (5000 </a:t>
                      </a:r>
                      <a:r>
                        <a:rPr lang="en-US" sz="900" u="none" strike="noStrike" dirty="0" err="1">
                          <a:effectLst/>
                          <a:latin typeface="Arial" panose="020B0604020202020204" pitchFamily="34" charset="0"/>
                          <a:cs typeface="Arial" panose="020B0604020202020204" pitchFamily="34" charset="0"/>
                        </a:rPr>
                        <a:t>ms</a:t>
                      </a:r>
                      <a:r>
                        <a:rPr lang="en-US" sz="900" u="none" strike="noStrike" dirty="0">
                          <a:effectLst/>
                          <a:latin typeface="Arial" panose="020B0604020202020204" pitchFamily="34" charset="0"/>
                          <a:cs typeface="Arial" panose="020B0604020202020204" pitchFamily="34" charset="0"/>
                        </a:rPr>
                        <a:t>) , 0°</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94883963"/>
                  </a:ext>
                </a:extLst>
              </a:tr>
            </a:tbl>
          </a:graphicData>
        </a:graphic>
      </p:graphicFrame>
      <p:sp>
        <p:nvSpPr>
          <p:cNvPr id="55" name="文本框 54">
            <a:extLst>
              <a:ext uri="{FF2B5EF4-FFF2-40B4-BE49-F238E27FC236}">
                <a16:creationId xmlns:a16="http://schemas.microsoft.com/office/drawing/2014/main" xmlns="" id="{0D0CDC41-A297-4C31-93D7-64DFFCD8A985}"/>
              </a:ext>
            </a:extLst>
          </p:cNvPr>
          <p:cNvSpPr txBox="1"/>
          <p:nvPr/>
        </p:nvSpPr>
        <p:spPr>
          <a:xfrm>
            <a:off x="221506" y="6306113"/>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Safety / Directives</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10" name="表格 9">
            <a:extLst>
              <a:ext uri="{FF2B5EF4-FFF2-40B4-BE49-F238E27FC236}">
                <a16:creationId xmlns:a16="http://schemas.microsoft.com/office/drawing/2014/main" xmlns="" id="{2DF4573C-B568-4CF3-9493-F9538401C1B9}"/>
              </a:ext>
            </a:extLst>
          </p:cNvPr>
          <p:cNvGraphicFramePr>
            <a:graphicFrameLocks noGrp="1"/>
          </p:cNvGraphicFramePr>
          <p:nvPr>
            <p:extLst>
              <p:ext uri="{D42A27DB-BD31-4B8C-83A1-F6EECF244321}">
                <p14:modId xmlns:p14="http://schemas.microsoft.com/office/powerpoint/2010/main" xmlns="" val="3240478130"/>
              </p:ext>
            </p:extLst>
          </p:nvPr>
        </p:nvGraphicFramePr>
        <p:xfrm>
          <a:off x="208369" y="6594430"/>
          <a:ext cx="6369824" cy="2356367"/>
        </p:xfrm>
        <a:graphic>
          <a:graphicData uri="http://schemas.openxmlformats.org/drawingml/2006/table">
            <a:tbl>
              <a:tblPr>
                <a:tableStyleId>{5C22544A-7EE6-4342-B048-85BDC9FD1C3A}</a:tableStyleId>
              </a:tblPr>
              <a:tblGrid>
                <a:gridCol w="1170851">
                  <a:extLst>
                    <a:ext uri="{9D8B030D-6E8A-4147-A177-3AD203B41FA5}">
                      <a16:colId xmlns:a16="http://schemas.microsoft.com/office/drawing/2014/main" xmlns="" val="3401089201"/>
                    </a:ext>
                  </a:extLst>
                </a:gridCol>
                <a:gridCol w="1059180">
                  <a:extLst>
                    <a:ext uri="{9D8B030D-6E8A-4147-A177-3AD203B41FA5}">
                      <a16:colId xmlns:a16="http://schemas.microsoft.com/office/drawing/2014/main" xmlns="" val="2186169340"/>
                    </a:ext>
                  </a:extLst>
                </a:gridCol>
                <a:gridCol w="4139793">
                  <a:extLst>
                    <a:ext uri="{9D8B030D-6E8A-4147-A177-3AD203B41FA5}">
                      <a16:colId xmlns:a16="http://schemas.microsoft.com/office/drawing/2014/main" xmlns="" val="1091685324"/>
                    </a:ext>
                  </a:extLst>
                </a:gridCol>
              </a:tblGrid>
              <a:tr h="391049">
                <a:tc gridSpan="2">
                  <a:txBody>
                    <a:bodyPr/>
                    <a:lstStyle/>
                    <a:p>
                      <a:pPr algn="ctr" fontAlgn="b"/>
                      <a:r>
                        <a:rPr lang="en-US" sz="900" u="none" strike="noStrike">
                          <a:effectLst/>
                          <a:latin typeface="Arial" panose="020B0604020202020204" pitchFamily="34" charset="0"/>
                          <a:cs typeface="Arial" panose="020B0604020202020204" pitchFamily="34" charset="0"/>
                        </a:rPr>
                        <a:t>Medical Safety </a:t>
                      </a:r>
                      <a:r>
                        <a:rPr lang="en-US" altLang="zh-CN" sz="900" b="0" i="0" u="none" strike="noStrike" baseline="0">
                          <a:solidFill>
                            <a:srgbClr val="000000"/>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IEC 60601-1 3rd+A1 edition</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TUV EN 60601-1:2006</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UL 60601-1+CAN/CSA 60601-1: (Ed.3.2005)</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9279417"/>
                  </a:ext>
                </a:extLst>
              </a:tr>
              <a:tr h="376889">
                <a:tc gridSpan="2">
                  <a:txBody>
                    <a:bodyPr/>
                    <a:lstStyle/>
                    <a:p>
                      <a:pPr algn="ctr" fontAlgn="b"/>
                      <a:r>
                        <a:rPr lang="en-US" sz="900" u="none" strike="noStrike">
                          <a:effectLst/>
                          <a:latin typeface="Arial" panose="020B0604020202020204" pitchFamily="34" charset="0"/>
                          <a:cs typeface="Arial" panose="020B0604020202020204" pitchFamily="34" charset="0"/>
                        </a:rPr>
                        <a:t>ITE Safety </a:t>
                      </a:r>
                      <a:r>
                        <a:rPr lang="en-US" altLang="zh-CN" sz="900" b="0" i="0" u="none" strike="noStrike" baseline="0">
                          <a:solidFill>
                            <a:srgbClr val="000000"/>
                          </a:solidFill>
                          <a:latin typeface="Arial" panose="020B0604020202020204" pitchFamily="34" charset="0"/>
                          <a:cs typeface="Arial" panose="020B0604020202020204" pitchFamily="34" charset="0"/>
                        </a:rPr>
                        <a:t>*</a:t>
                      </a:r>
                      <a:r>
                        <a:rPr lang="en-US" sz="900" u="none" strike="noStrike">
                          <a:effectLst/>
                          <a:latin typeface="Arial" panose="020B0604020202020204" pitchFamily="34" charset="0"/>
                          <a:cs typeface="Arial" panose="020B0604020202020204" pitchFamily="34" charset="0"/>
                        </a:rPr>
                        <a:t>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IEC 62368-1 </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UL 62368-1+CAN/CSA 62368-1</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GB 4943.1-2022, GB/T 9254.1-2021, GB 17625.1-2022</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90604257"/>
                  </a:ext>
                </a:extLst>
              </a:tr>
              <a:tr h="510477">
                <a:tc gridSpan="2">
                  <a:txBody>
                    <a:bodyPr/>
                    <a:lstStyle/>
                    <a:p>
                      <a:pPr algn="ctr" fontAlgn="b"/>
                      <a:r>
                        <a:rPr lang="en-US" sz="900" u="none" strike="noStrike">
                          <a:effectLst/>
                          <a:latin typeface="Arial" panose="020B0604020202020204" pitchFamily="34" charset="0"/>
                          <a:cs typeface="Arial" panose="020B0604020202020204" pitchFamily="34" charset="0"/>
                        </a:rPr>
                        <a:t>CE </a:t>
                      </a:r>
                      <a:r>
                        <a:rPr lang="en-US" altLang="zh-CN" sz="900" b="0" i="0" u="none" strike="noStrike" baseline="0">
                          <a:solidFill>
                            <a:srgbClr val="000000"/>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zh-CN" altLang="en-US"/>
                    </a:p>
                  </a:txBody>
                  <a:tcPr/>
                </a:tc>
                <a:tc>
                  <a:txBody>
                    <a:bodyPr/>
                    <a:lstStyle/>
                    <a:p>
                      <a:pPr algn="l" fontAlgn="b"/>
                      <a:r>
                        <a:rPr lang="en-US" sz="900" u="none" strike="noStrike">
                          <a:effectLst/>
                          <a:latin typeface="Arial" panose="020B0604020202020204" pitchFamily="34" charset="0"/>
                          <a:cs typeface="Arial" panose="020B0604020202020204" pitchFamily="34" charset="0"/>
                        </a:rPr>
                        <a:t>EMC Directive 2014/30/EU and</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Low Voltage Directive 2014/35/EU</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EN 60601-1: 2006 + A11: 2011 + A1: 2013 + A12: 2014</a:t>
                      </a:r>
                      <a:br>
                        <a:rPr lang="en-US" sz="900" u="none" strike="noStrike">
                          <a:effectLst/>
                          <a:latin typeface="Arial" panose="020B0604020202020204" pitchFamily="34" charset="0"/>
                          <a:cs typeface="Arial" panose="020B0604020202020204" pitchFamily="34" charset="0"/>
                        </a:rPr>
                      </a:br>
                      <a:r>
                        <a:rPr lang="en-US" sz="900" u="none" strike="noStrike">
                          <a:effectLst/>
                          <a:latin typeface="Arial" panose="020B0604020202020204" pitchFamily="34" charset="0"/>
                          <a:cs typeface="Arial" panose="020B0604020202020204" pitchFamily="34" charset="0"/>
                        </a:rPr>
                        <a:t>&amp; EN 60601-1-2: 2015</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22108866"/>
                  </a:ext>
                </a:extLst>
              </a:tr>
              <a:tr h="521085">
                <a:tc gridSpan="2">
                  <a:txBody>
                    <a:bodyPr/>
                    <a:lstStyle/>
                    <a:p>
                      <a:pPr algn="ctr" fontAlgn="b"/>
                      <a:r>
                        <a:rPr lang="en-US" sz="900" u="none" strike="noStrike">
                          <a:effectLst/>
                          <a:latin typeface="Arial" panose="020B0604020202020204" pitchFamily="34" charset="0"/>
                          <a:cs typeface="Arial" panose="020B0604020202020204" pitchFamily="34" charset="0"/>
                        </a:rPr>
                        <a:t>UKCA </a:t>
                      </a:r>
                      <a:r>
                        <a:rPr lang="en-US" altLang="zh-CN" sz="900" b="0" i="0" u="none" strike="noStrike" baseline="0">
                          <a:solidFill>
                            <a:srgbClr val="000000"/>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In conformance with Electrical Equipment (Safety)</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Regulations 2016, and Electromagnetic Compatibility</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Regulations 2016,</a:t>
                      </a:r>
                      <a:br>
                        <a:rPr lang="en-US" sz="900" u="none" strike="noStrike" dirty="0">
                          <a:effectLst/>
                          <a:latin typeface="Arial" panose="020B0604020202020204" pitchFamily="34" charset="0"/>
                          <a:cs typeface="Arial" panose="020B0604020202020204" pitchFamily="34" charset="0"/>
                        </a:rPr>
                      </a:br>
                      <a:r>
                        <a:rPr lang="en-US" sz="900" u="none" strike="noStrike" dirty="0">
                          <a:effectLst/>
                          <a:latin typeface="Arial" panose="020B0604020202020204" pitchFamily="34" charset="0"/>
                          <a:cs typeface="Arial" panose="020B0604020202020204" pitchFamily="34" charset="0"/>
                        </a:rPr>
                        <a:t>Medical Devices Regulations 2002 (UK MDR 2002)</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8733508"/>
                  </a:ext>
                </a:extLst>
              </a:tr>
              <a:tr h="130506">
                <a:tc rowSpan="3">
                  <a:txBody>
                    <a:bodyPr/>
                    <a:lstStyle/>
                    <a:p>
                      <a:pPr algn="ctr" fontAlgn="b"/>
                      <a:r>
                        <a:rPr lang="en-US" sz="900" u="none" strike="noStrike">
                          <a:effectLst/>
                          <a:latin typeface="Arial" panose="020B0604020202020204" pitchFamily="34" charset="0"/>
                          <a:cs typeface="Arial" panose="020B0604020202020204" pitchFamily="34" charset="0"/>
                        </a:rPr>
                        <a:t>Dielectric Voltage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Input to/Output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4000V</a:t>
                      </a:r>
                      <a:r>
                        <a:rPr lang="en-US" altLang="zh-CN" sz="900" u="none" strike="noStrike">
                          <a:effectLst/>
                          <a:latin typeface="Arial" panose="020B0604020202020204" pitchFamily="34" charset="0"/>
                          <a:cs typeface="Arial" panose="020B0604020202020204" pitchFamily="34" charset="0"/>
                        </a:rPr>
                        <a:t>ac</a:t>
                      </a:r>
                      <a:r>
                        <a:rPr lang="en-US" sz="900" u="none" strike="noStrike">
                          <a:effectLst/>
                          <a:latin typeface="Arial" panose="020B0604020202020204" pitchFamily="34" charset="0"/>
                          <a:cs typeface="Arial" panose="020B0604020202020204" pitchFamily="34" charset="0"/>
                        </a:rPr>
                        <a:t> (2XMOPP)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67294115"/>
                  </a:ext>
                </a:extLst>
              </a:tr>
              <a:tr h="130506">
                <a:tc vMerge="1">
                  <a:txBody>
                    <a:bodyPr/>
                    <a:lstStyle/>
                    <a:p>
                      <a:endParaRPr lang="zh-CN" altLang="en-US"/>
                    </a:p>
                  </a:txBody>
                  <a:tcPr/>
                </a:tc>
                <a:tc>
                  <a:txBody>
                    <a:bodyPr/>
                    <a:lstStyle/>
                    <a:p>
                      <a:pPr algn="l" fontAlgn="b"/>
                      <a:r>
                        <a:rPr lang="en-US" sz="900" u="none" strike="noStrike">
                          <a:effectLst/>
                          <a:latin typeface="Arial" panose="020B0604020202020204" pitchFamily="34" charset="0"/>
                          <a:cs typeface="Arial" panose="020B0604020202020204" pitchFamily="34" charset="0"/>
                        </a:rPr>
                        <a:t>Input to/Ground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1800V</a:t>
                      </a:r>
                      <a:r>
                        <a:rPr lang="en-US" altLang="zh-CN" sz="900" u="none" strike="noStrike">
                          <a:effectLst/>
                          <a:latin typeface="Arial" panose="020B0604020202020204" pitchFamily="34" charset="0"/>
                          <a:cs typeface="Arial" panose="020B0604020202020204" pitchFamily="34" charset="0"/>
                        </a:rPr>
                        <a:t>ac</a:t>
                      </a:r>
                      <a:r>
                        <a:rPr lang="en-US" sz="900" u="none" strike="noStrike">
                          <a:effectLst/>
                          <a:latin typeface="Arial" panose="020B0604020202020204" pitchFamily="34" charset="0"/>
                          <a:cs typeface="Arial" panose="020B0604020202020204" pitchFamily="34" charset="0"/>
                        </a:rPr>
                        <a:t> (1XMOPP)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92861973"/>
                  </a:ext>
                </a:extLst>
              </a:tr>
              <a:tr h="130506">
                <a:tc vMerge="1">
                  <a:txBody>
                    <a:bodyPr/>
                    <a:lstStyle/>
                    <a:p>
                      <a:endParaRPr lang="zh-CN" altLang="en-US"/>
                    </a:p>
                  </a:txBody>
                  <a:tcPr/>
                </a:tc>
                <a:tc>
                  <a:txBody>
                    <a:bodyPr/>
                    <a:lstStyle/>
                    <a:p>
                      <a:pPr algn="l" fontAlgn="b"/>
                      <a:r>
                        <a:rPr lang="en-US" sz="900" u="none" strike="noStrike">
                          <a:effectLst/>
                          <a:latin typeface="Arial" panose="020B0604020202020204" pitchFamily="34" charset="0"/>
                          <a:cs typeface="Arial" panose="020B0604020202020204" pitchFamily="34" charset="0"/>
                        </a:rPr>
                        <a:t>Output to/Ground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1500V</a:t>
                      </a:r>
                      <a:r>
                        <a:rPr lang="en-US" altLang="zh-CN" sz="900" u="none" strike="noStrike" dirty="0">
                          <a:effectLst/>
                          <a:latin typeface="Arial" panose="020B0604020202020204" pitchFamily="34" charset="0"/>
                          <a:cs typeface="Arial" panose="020B0604020202020204" pitchFamily="34" charset="0"/>
                        </a:rPr>
                        <a:t>ac</a:t>
                      </a:r>
                      <a:r>
                        <a:rPr lang="en-US" sz="900" u="none" strike="noStrike" dirty="0">
                          <a:effectLst/>
                          <a:latin typeface="Arial" panose="020B0604020202020204" pitchFamily="34" charset="0"/>
                          <a:cs typeface="Arial" panose="020B0604020202020204" pitchFamily="34" charset="0"/>
                        </a:rPr>
                        <a:t> (1XMOPP)</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90157128"/>
                  </a:ext>
                </a:extLst>
              </a:tr>
            </a:tbl>
          </a:graphicData>
        </a:graphic>
      </p:graphicFrame>
      <p:sp>
        <p:nvSpPr>
          <p:cNvPr id="57" name="文本框 56">
            <a:extLst>
              <a:ext uri="{FF2B5EF4-FFF2-40B4-BE49-F238E27FC236}">
                <a16:creationId xmlns:a16="http://schemas.microsoft.com/office/drawing/2014/main" xmlns="" id="{0D1044D8-7985-44E5-B441-D9AB4EEFD55C}"/>
              </a:ext>
            </a:extLst>
          </p:cNvPr>
          <p:cNvSpPr txBox="1"/>
          <p:nvPr/>
        </p:nvSpPr>
        <p:spPr>
          <a:xfrm>
            <a:off x="117055" y="5833296"/>
            <a:ext cx="3546112" cy="307777"/>
          </a:xfrm>
          <a:prstGeom prst="rect">
            <a:avLst/>
          </a:prstGeom>
          <a:noFill/>
        </p:spPr>
        <p:txBody>
          <a:bodyPr wrap="square" rtlCol="0">
            <a:spAutoFit/>
          </a:bodyPr>
          <a:lstStyle/>
          <a:p>
            <a:r>
              <a:rPr lang="en-US" altLang="zh-CN" sz="700" i="1">
                <a:latin typeface="Arial" panose="020B0604020202020204" pitchFamily="34" charset="0"/>
                <a:cs typeface="Arial" panose="020B0604020202020204" pitchFamily="34" charset="0"/>
              </a:rPr>
              <a:t>Criteria A:</a:t>
            </a:r>
            <a:r>
              <a:rPr lang="zh-CN" altLang="en-US" sz="700" i="1">
                <a:latin typeface="Arial" panose="020B0604020202020204" pitchFamily="34" charset="0"/>
                <a:cs typeface="Arial" panose="020B0604020202020204" pitchFamily="34" charset="0"/>
              </a:rPr>
              <a:t> </a:t>
            </a:r>
            <a:r>
              <a:rPr lang="en-US" altLang="zh-CN" sz="700" i="1">
                <a:latin typeface="Arial" panose="020B0604020202020204" pitchFamily="34" charset="0"/>
                <a:cs typeface="Arial" panose="020B0604020202020204" pitchFamily="34" charset="0"/>
              </a:rPr>
              <a:t>Normal operation within spec limit</a:t>
            </a:r>
          </a:p>
          <a:p>
            <a:r>
              <a:rPr lang="en-US" altLang="zh-CN" sz="700" i="1">
                <a:latin typeface="Arial" panose="020B0604020202020204" pitchFamily="34" charset="0"/>
                <a:cs typeface="Arial" panose="020B0604020202020204" pitchFamily="34" charset="0"/>
              </a:rPr>
              <a:t>Criteria B: Out of regulation or restart to normal operation after test</a:t>
            </a:r>
            <a:endParaRPr lang="zh-CN" altLang="en-US" sz="700" i="1">
              <a:latin typeface="Arial" panose="020B0604020202020204" pitchFamily="34" charset="0"/>
              <a:cs typeface="Arial" panose="020B0604020202020204" pitchFamily="34" charset="0"/>
            </a:endParaRPr>
          </a:p>
        </p:txBody>
      </p:sp>
      <p:sp>
        <p:nvSpPr>
          <p:cNvPr id="58" name="文本框 57">
            <a:extLst>
              <a:ext uri="{FF2B5EF4-FFF2-40B4-BE49-F238E27FC236}">
                <a16:creationId xmlns:a16="http://schemas.microsoft.com/office/drawing/2014/main" xmlns="" id="{FA37AF78-93B9-4771-9AC0-1256E0120083}"/>
              </a:ext>
            </a:extLst>
          </p:cNvPr>
          <p:cNvSpPr txBox="1"/>
          <p:nvPr/>
        </p:nvSpPr>
        <p:spPr>
          <a:xfrm>
            <a:off x="142881" y="8966207"/>
            <a:ext cx="3546112" cy="200055"/>
          </a:xfrm>
          <a:prstGeom prst="rect">
            <a:avLst/>
          </a:prstGeom>
          <a:noFill/>
        </p:spPr>
        <p:txBody>
          <a:bodyPr wrap="square" rtlCol="0">
            <a:spAutoFit/>
          </a:bodyPr>
          <a:lstStyle/>
          <a:p>
            <a:r>
              <a:rPr lang="en-US" altLang="zh-CN" sz="700" b="0" i="0" u="none" strike="noStrike" baseline="0" dirty="0">
                <a:solidFill>
                  <a:srgbClr val="000000"/>
                </a:solidFill>
                <a:latin typeface="Arial" panose="020B0604020202020204" pitchFamily="34" charset="0"/>
                <a:cs typeface="Arial" panose="020B0604020202020204" pitchFamily="34" charset="0"/>
              </a:rPr>
              <a:t>*</a:t>
            </a:r>
            <a:r>
              <a:rPr lang="en-US" altLang="zh-CN" sz="700" b="0" i="1" u="none" strike="noStrike" baseline="0" dirty="0">
                <a:solidFill>
                  <a:srgbClr val="000000"/>
                </a:solidFill>
                <a:latin typeface="Arial" panose="020B0604020202020204" pitchFamily="34" charset="0"/>
                <a:cs typeface="Arial" panose="020B0604020202020204" pitchFamily="34" charset="0"/>
              </a:rPr>
              <a:t>Compliance only, contact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 BluTek Power, Inc. for </a:t>
            </a:r>
            <a:r>
              <a:rPr lang="en-US" altLang="zh-CN" sz="700" b="0" i="1" u="none" strike="noStrike" baseline="0" dirty="0">
                <a:solidFill>
                  <a:srgbClr val="000000"/>
                </a:solidFill>
                <a:latin typeface="Arial" panose="020B0604020202020204" pitchFamily="34" charset="0"/>
                <a:cs typeface="Arial" panose="020B0604020202020204" pitchFamily="34" charset="0"/>
              </a:rPr>
              <a:t>detailed safety certifications </a:t>
            </a:r>
            <a:endParaRPr lang="zh-CN" altLang="en-US" sz="700" i="1" dirty="0">
              <a:latin typeface="Arial" panose="020B0604020202020204" pitchFamily="34" charset="0"/>
              <a:cs typeface="Arial" panose="020B0604020202020204" pitchFamily="34" charset="0"/>
            </a:endParaRPr>
          </a:p>
        </p:txBody>
      </p:sp>
      <p:sp>
        <p:nvSpPr>
          <p:cNvPr id="2" name="文本框 38">
            <a:extLst>
              <a:ext uri="{FF2B5EF4-FFF2-40B4-BE49-F238E27FC236}">
                <a16:creationId xmlns:a16="http://schemas.microsoft.com/office/drawing/2014/main" xmlns="" id="{F6C2462A-6AE8-6D49-73B2-6A5153E3A5F9}"/>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5" name="文本框 4">
            <a:extLst>
              <a:ext uri="{FF2B5EF4-FFF2-40B4-BE49-F238E27FC236}">
                <a16:creationId xmlns:a16="http://schemas.microsoft.com/office/drawing/2014/main" xmlns="" id="{9AFABC1C-C474-F0D6-C70E-2166B84B17FB}"/>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pic>
        <p:nvPicPr>
          <p:cNvPr id="26"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27"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8"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29"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44429745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xmlns="" id="{05B6B9E3-05C7-D603-5B0C-5D5263A661B9}"/>
              </a:ext>
            </a:extLst>
          </p:cNvPr>
          <p:cNvSpPr txBox="1"/>
          <p:nvPr/>
        </p:nvSpPr>
        <p:spPr>
          <a:xfrm>
            <a:off x="236747" y="779801"/>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Environmental</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7" name="表格 6">
            <a:extLst>
              <a:ext uri="{FF2B5EF4-FFF2-40B4-BE49-F238E27FC236}">
                <a16:creationId xmlns:a16="http://schemas.microsoft.com/office/drawing/2014/main" xmlns="" id="{3507EA3C-7E34-1C03-7B67-E6695D067D66}"/>
              </a:ext>
            </a:extLst>
          </p:cNvPr>
          <p:cNvGraphicFramePr>
            <a:graphicFrameLocks noGrp="1"/>
          </p:cNvGraphicFramePr>
          <p:nvPr>
            <p:extLst>
              <p:ext uri="{D42A27DB-BD31-4B8C-83A1-F6EECF244321}">
                <p14:modId xmlns:p14="http://schemas.microsoft.com/office/powerpoint/2010/main" xmlns="" val="174828337"/>
              </p:ext>
            </p:extLst>
          </p:nvPr>
        </p:nvGraphicFramePr>
        <p:xfrm>
          <a:off x="208369" y="1122625"/>
          <a:ext cx="6369824" cy="1255232"/>
        </p:xfrm>
        <a:graphic>
          <a:graphicData uri="http://schemas.openxmlformats.org/drawingml/2006/table">
            <a:tbl>
              <a:tblPr>
                <a:tableStyleId>{5C22544A-7EE6-4342-B048-85BDC9FD1C3A}</a:tableStyleId>
              </a:tblPr>
              <a:tblGrid>
                <a:gridCol w="1321981">
                  <a:extLst>
                    <a:ext uri="{9D8B030D-6E8A-4147-A177-3AD203B41FA5}">
                      <a16:colId xmlns:a16="http://schemas.microsoft.com/office/drawing/2014/main" xmlns="" val="2508767862"/>
                    </a:ext>
                  </a:extLst>
                </a:gridCol>
                <a:gridCol w="920750">
                  <a:extLst>
                    <a:ext uri="{9D8B030D-6E8A-4147-A177-3AD203B41FA5}">
                      <a16:colId xmlns:a16="http://schemas.microsoft.com/office/drawing/2014/main" xmlns="" val="3080901690"/>
                    </a:ext>
                  </a:extLst>
                </a:gridCol>
                <a:gridCol w="609600">
                  <a:extLst>
                    <a:ext uri="{9D8B030D-6E8A-4147-A177-3AD203B41FA5}">
                      <a16:colId xmlns:a16="http://schemas.microsoft.com/office/drawing/2014/main" xmlns="" val="3558785551"/>
                    </a:ext>
                  </a:extLst>
                </a:gridCol>
                <a:gridCol w="1377950">
                  <a:extLst>
                    <a:ext uri="{9D8B030D-6E8A-4147-A177-3AD203B41FA5}">
                      <a16:colId xmlns:a16="http://schemas.microsoft.com/office/drawing/2014/main" xmlns="" val="4080850535"/>
                    </a:ext>
                  </a:extLst>
                </a:gridCol>
                <a:gridCol w="2139543">
                  <a:extLst>
                    <a:ext uri="{9D8B030D-6E8A-4147-A177-3AD203B41FA5}">
                      <a16:colId xmlns:a16="http://schemas.microsoft.com/office/drawing/2014/main" xmlns="" val="2240042290"/>
                    </a:ext>
                  </a:extLst>
                </a:gridCol>
              </a:tblGrid>
              <a:tr h="123386">
                <a:tc>
                  <a:txBody>
                    <a:bodyPr/>
                    <a:lstStyle/>
                    <a:p>
                      <a:pPr algn="ctr" fontAlgn="b"/>
                      <a:r>
                        <a:rPr lang="en-US" altLang="zh-CN"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Function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Min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Max</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4104232"/>
                  </a:ext>
                </a:extLst>
              </a:tr>
              <a:tr h="88693">
                <a:tc>
                  <a:txBody>
                    <a:bodyPr/>
                    <a:lstStyle/>
                    <a:p>
                      <a:pPr algn="ctr" fontAlgn="b"/>
                      <a:r>
                        <a:rPr lang="en-US" altLang="zh-CN" sz="900" u="none" strike="noStrike">
                          <a:effectLst/>
                          <a:latin typeface="Arial" panose="020B0604020202020204" pitchFamily="34" charset="0"/>
                          <a:cs typeface="Arial" panose="020B0604020202020204" pitchFamily="34" charset="0"/>
                        </a:rPr>
                        <a:t>Operation Temperature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-20</a:t>
                      </a:r>
                      <a:r>
                        <a:rPr lang="zh-CN" altLang="en-US" sz="900">
                          <a:solidFill>
                            <a:schemeClr val="dk1"/>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70</a:t>
                      </a:r>
                      <a:r>
                        <a:rPr lang="zh-CN" altLang="en-US" sz="900">
                          <a:solidFill>
                            <a:schemeClr val="dk1"/>
                          </a:solidFill>
                          <a:latin typeface="Arial" panose="020B0604020202020204" pitchFamily="34" charset="0"/>
                          <a:cs typeface="Arial" panose="020B0604020202020204" pitchFamily="34" charset="0"/>
                        </a:rPr>
                        <a: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See power derating curve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4686363"/>
                  </a:ext>
                </a:extLst>
              </a:tr>
              <a:tr h="88693">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Operation Humidity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10%</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90%</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Non-condensing</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64052781"/>
                  </a:ext>
                </a:extLst>
              </a:tr>
              <a:tr h="88693">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Storage Temperature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-40</a:t>
                      </a:r>
                      <a:r>
                        <a:rPr lang="zh-CN" altLang="en-US" sz="900">
                          <a:solidFill>
                            <a:schemeClr val="dk1"/>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70</a:t>
                      </a:r>
                      <a:r>
                        <a:rPr lang="zh-CN" altLang="en-US" sz="900">
                          <a:solidFill>
                            <a:schemeClr val="dk1"/>
                          </a:solidFill>
                          <a:latin typeface="Arial" panose="020B0604020202020204" pitchFamily="34" charset="0"/>
                          <a:cs typeface="Arial" panose="020B0604020202020204" pitchFamily="34" charset="0"/>
                        </a:rPr>
                        <a: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74130801"/>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Storage Humidity</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10%</a:t>
                      </a:r>
                      <a:r>
                        <a:rPr lang="en-US" altLang="zh-CN" sz="900" u="none" strike="noStrike">
                          <a:effectLst/>
                          <a:latin typeface="Arial" panose="020B0604020202020204" pitchFamily="34" charset="0"/>
                          <a:cs typeface="Arial" panose="020B0604020202020204" pitchFamily="34" charset="0"/>
                        </a:rPr>
                        <a:t>RH</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90%RH</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Non-condensing</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50884245"/>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Operation Altitude</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5000m</a:t>
                      </a:r>
                      <a:r>
                        <a:rPr lang="zh-CN" altLang="en-US" sz="900" b="0" i="0" u="none" strike="noStrike">
                          <a:solidFill>
                            <a:srgbClr val="000000"/>
                          </a:solidFill>
                          <a:effectLst/>
                          <a:latin typeface="Arial" panose="020B0604020202020204" pitchFamily="34" charset="0"/>
                          <a:ea typeface="+mn-ea"/>
                          <a:cs typeface="Arial" panose="020B0604020202020204" pitchFamily="34" charset="0"/>
                        </a:rPr>
                        <a:t> </a:t>
                      </a:r>
                      <a:r>
                        <a:rPr lang="en-US" altLang="zh-CN" sz="900" b="0" i="0" u="none" strike="noStrike">
                          <a:solidFill>
                            <a:srgbClr val="000000"/>
                          </a:solidFill>
                          <a:effectLst/>
                          <a:latin typeface="Arial" panose="020B0604020202020204" pitchFamily="34" charset="0"/>
                          <a:ea typeface="+mn-ea"/>
                          <a:cs typeface="Arial" panose="020B0604020202020204" pitchFamily="34" charset="0"/>
                        </a:rPr>
                        <a:t>or 16,405</a:t>
                      </a:r>
                      <a:r>
                        <a:rPr lang="zh-CN" altLang="en-US" sz="900" b="0" i="0" u="none" strike="noStrike">
                          <a:solidFill>
                            <a:srgbClr val="000000"/>
                          </a:solidFill>
                          <a:effectLst/>
                          <a:latin typeface="Arial" panose="020B0604020202020204" pitchFamily="34" charset="0"/>
                          <a:ea typeface="+mn-ea"/>
                          <a:cs typeface="Arial" panose="020B0604020202020204" pitchFamily="34" charset="0"/>
                        </a:rPr>
                        <a:t> </a:t>
                      </a:r>
                      <a:r>
                        <a:rPr lang="en-US" altLang="zh-CN" sz="900" b="0" i="0" u="none" strike="noStrike">
                          <a:solidFill>
                            <a:srgbClr val="000000"/>
                          </a:solidFill>
                          <a:effectLst/>
                          <a:latin typeface="Arial" panose="020B0604020202020204" pitchFamily="34" charset="0"/>
                          <a:ea typeface="+mn-ea"/>
                          <a:cs typeface="Arial" panose="020B0604020202020204" pitchFamily="34" charset="0"/>
                        </a:rPr>
                        <a:t>feet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17273584"/>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Shock</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mn-ea"/>
                          <a:cs typeface="Arial" panose="020B0604020202020204" pitchFamily="34" charset="0"/>
                        </a:rPr>
                        <a:t>196m/s2</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B</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ase mounted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63818216"/>
                  </a:ext>
                </a:extLst>
              </a:tr>
              <a:tr h="0">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Vibration</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19.6m/s2</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10-55Hz  </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 Hour for each axis. </a:t>
                      </a: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Base mounted</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34386296"/>
                  </a:ext>
                </a:extLst>
              </a:tr>
            </a:tbl>
          </a:graphicData>
        </a:graphic>
      </p:graphicFrame>
      <p:sp>
        <p:nvSpPr>
          <p:cNvPr id="10" name="文本框 9">
            <a:extLst>
              <a:ext uri="{FF2B5EF4-FFF2-40B4-BE49-F238E27FC236}">
                <a16:creationId xmlns:a16="http://schemas.microsoft.com/office/drawing/2014/main" xmlns="" id="{2114ECB2-A6E7-E82E-C34D-3478B47B54A8}"/>
              </a:ext>
            </a:extLst>
          </p:cNvPr>
          <p:cNvSpPr txBox="1"/>
          <p:nvPr/>
        </p:nvSpPr>
        <p:spPr>
          <a:xfrm>
            <a:off x="213887" y="2634197"/>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Leakage Current</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42" name="表格 41">
            <a:extLst>
              <a:ext uri="{FF2B5EF4-FFF2-40B4-BE49-F238E27FC236}">
                <a16:creationId xmlns:a16="http://schemas.microsoft.com/office/drawing/2014/main" xmlns="" id="{1370C8C4-4A59-6BDE-E26F-1107841FDAD8}"/>
              </a:ext>
            </a:extLst>
          </p:cNvPr>
          <p:cNvGraphicFramePr>
            <a:graphicFrameLocks noGrp="1"/>
          </p:cNvGraphicFramePr>
          <p:nvPr>
            <p:extLst>
              <p:ext uri="{D42A27DB-BD31-4B8C-83A1-F6EECF244321}">
                <p14:modId xmlns:p14="http://schemas.microsoft.com/office/powerpoint/2010/main" xmlns="" val="3285102538"/>
              </p:ext>
            </p:extLst>
          </p:nvPr>
        </p:nvGraphicFramePr>
        <p:xfrm>
          <a:off x="139789" y="2984641"/>
          <a:ext cx="6369824" cy="803700"/>
        </p:xfrm>
        <a:graphic>
          <a:graphicData uri="http://schemas.openxmlformats.org/drawingml/2006/table">
            <a:tbl>
              <a:tblPr>
                <a:tableStyleId>{5C22544A-7EE6-4342-B048-85BDC9FD1C3A}</a:tableStyleId>
              </a:tblPr>
              <a:tblGrid>
                <a:gridCol w="1321981">
                  <a:extLst>
                    <a:ext uri="{9D8B030D-6E8A-4147-A177-3AD203B41FA5}">
                      <a16:colId xmlns:a16="http://schemas.microsoft.com/office/drawing/2014/main" xmlns="" val="2508767862"/>
                    </a:ext>
                  </a:extLst>
                </a:gridCol>
                <a:gridCol w="920750">
                  <a:extLst>
                    <a:ext uri="{9D8B030D-6E8A-4147-A177-3AD203B41FA5}">
                      <a16:colId xmlns:a16="http://schemas.microsoft.com/office/drawing/2014/main" xmlns="" val="3080901690"/>
                    </a:ext>
                  </a:extLst>
                </a:gridCol>
                <a:gridCol w="609600">
                  <a:extLst>
                    <a:ext uri="{9D8B030D-6E8A-4147-A177-3AD203B41FA5}">
                      <a16:colId xmlns:a16="http://schemas.microsoft.com/office/drawing/2014/main" xmlns="" val="3558785551"/>
                    </a:ext>
                  </a:extLst>
                </a:gridCol>
                <a:gridCol w="1377950">
                  <a:extLst>
                    <a:ext uri="{9D8B030D-6E8A-4147-A177-3AD203B41FA5}">
                      <a16:colId xmlns:a16="http://schemas.microsoft.com/office/drawing/2014/main" xmlns="" val="4080850535"/>
                    </a:ext>
                  </a:extLst>
                </a:gridCol>
                <a:gridCol w="2139543">
                  <a:extLst>
                    <a:ext uri="{9D8B030D-6E8A-4147-A177-3AD203B41FA5}">
                      <a16:colId xmlns:a16="http://schemas.microsoft.com/office/drawing/2014/main" xmlns="" val="2240042290"/>
                    </a:ext>
                  </a:extLst>
                </a:gridCol>
              </a:tblGrid>
              <a:tr h="123386">
                <a:tc>
                  <a:txBody>
                    <a:bodyPr/>
                    <a:lstStyle/>
                    <a:p>
                      <a:pPr algn="ctr" fontAlgn="b"/>
                      <a:r>
                        <a:rPr lang="en-US" altLang="zh-CN"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Function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Min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Max</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4104232"/>
                  </a:ext>
                </a:extLst>
              </a:tr>
              <a:tr h="88693">
                <a:tc rowSpan="2">
                  <a:txBody>
                    <a:bodyPr/>
                    <a:lstStyle/>
                    <a:p>
                      <a:pPr algn="ctr" fontAlgn="b"/>
                      <a:r>
                        <a:rPr lang="en-US" altLang="zh-CN" sz="900" u="none" strike="noStrike">
                          <a:effectLst/>
                          <a:latin typeface="Arial" panose="020B0604020202020204" pitchFamily="34" charset="0"/>
                          <a:cs typeface="Arial" panose="020B0604020202020204" pitchFamily="34" charset="0"/>
                        </a:rPr>
                        <a:t>Input-PE Leakage</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300uA</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264Vac/50Hz Normal 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4686363"/>
                  </a:ext>
                </a:extLst>
              </a:tr>
              <a:tr h="88693">
                <a:tc vMerge="1">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Operation Humidity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1mA</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mn-ea"/>
                          <a:cs typeface="Arial" panose="020B0604020202020204" pitchFamily="34" charset="0"/>
                        </a:rPr>
                        <a:t>264Vac/50Hz Single Fault Condition</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64052781"/>
                  </a:ext>
                </a:extLst>
              </a:tr>
              <a:tr h="88693">
                <a:tc rowSpan="2">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Output-PE Leakage</a:t>
                      </a:r>
                    </a:p>
                    <a:p>
                      <a:pPr algn="ctr" fontAlgn="b"/>
                      <a:r>
                        <a:rPr lang="zh-CN" altLang="en-US"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a:t>
                      </a:r>
                      <a:r>
                        <a:rPr lang="en-US" altLang="zh-CN"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Meet Type BF application for IEC60601-1</a:t>
                      </a:r>
                      <a:r>
                        <a:rPr lang="zh-CN" altLang="en-US"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a:t>
                      </a:r>
                      <a:endParaRPr lang="en-US"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100uA</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264Vac/50Hz Normal Condition</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74130801"/>
                  </a:ext>
                </a:extLst>
              </a:tr>
              <a:tr h="88693">
                <a:tc vMerge="1">
                  <a:txBody>
                    <a:bodyPr/>
                    <a:lstStyle/>
                    <a:p>
                      <a:pPr marL="0" marR="0" lvl="0" indent="0" algn="ctr" defTabSz="685800" rtl="0" eaLnBrk="1" fontAlgn="b" latinLnBrk="0" hangingPunct="1">
                        <a:lnSpc>
                          <a:spcPct val="100000"/>
                        </a:lnSpc>
                        <a:spcBef>
                          <a:spcPct val="0"/>
                        </a:spcBef>
                        <a:spcAft>
                          <a:spcPct val="0"/>
                        </a:spcAft>
                        <a:buClrTx/>
                        <a:buSzTx/>
                        <a:buFontTx/>
                        <a:buNone/>
                        <a:defRPr/>
                      </a:pP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500uA</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264Vac/50Hz Single Fault Condition</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50884245"/>
                  </a:ext>
                </a:extLst>
              </a:tr>
            </a:tbl>
          </a:graphicData>
        </a:graphic>
      </p:graphicFrame>
      <p:sp>
        <p:nvSpPr>
          <p:cNvPr id="49" name="文本框 48">
            <a:extLst>
              <a:ext uri="{FF2B5EF4-FFF2-40B4-BE49-F238E27FC236}">
                <a16:creationId xmlns:a16="http://schemas.microsoft.com/office/drawing/2014/main" xmlns="" id="{4248F060-335A-36FE-086E-A60A8FC9546A}"/>
              </a:ext>
            </a:extLst>
          </p:cNvPr>
          <p:cNvSpPr txBox="1"/>
          <p:nvPr/>
        </p:nvSpPr>
        <p:spPr>
          <a:xfrm>
            <a:off x="236746" y="4051422"/>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Output Power De-rating Curve</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 name="文本框 38">
            <a:extLst>
              <a:ext uri="{FF2B5EF4-FFF2-40B4-BE49-F238E27FC236}">
                <a16:creationId xmlns:a16="http://schemas.microsoft.com/office/drawing/2014/main" xmlns="" id="{98F1327B-41F9-B807-7FF4-AF841C25BEB7}"/>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26" name="文本框 25">
            <a:extLst>
              <a:ext uri="{FF2B5EF4-FFF2-40B4-BE49-F238E27FC236}">
                <a16:creationId xmlns:a16="http://schemas.microsoft.com/office/drawing/2014/main" xmlns="" id="{F52D634C-0237-7B4B-D05C-9D923CD1D7E3}"/>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grpSp>
        <p:nvGrpSpPr>
          <p:cNvPr id="84" name="Group 83">
            <a:extLst>
              <a:ext uri="{FF2B5EF4-FFF2-40B4-BE49-F238E27FC236}">
                <a16:creationId xmlns:a16="http://schemas.microsoft.com/office/drawing/2014/main" xmlns="" id="{247FD922-0833-134B-56CD-F0BED65CCFAE}"/>
              </a:ext>
            </a:extLst>
          </p:cNvPr>
          <p:cNvGrpSpPr/>
          <p:nvPr/>
        </p:nvGrpSpPr>
        <p:grpSpPr>
          <a:xfrm>
            <a:off x="822859" y="4428649"/>
            <a:ext cx="5103572" cy="2384691"/>
            <a:chOff x="455778" y="4457198"/>
            <a:chExt cx="5103572" cy="2384691"/>
          </a:xfrm>
        </p:grpSpPr>
        <p:grpSp>
          <p:nvGrpSpPr>
            <p:cNvPr id="8" name="组合 7">
              <a:extLst>
                <a:ext uri="{FF2B5EF4-FFF2-40B4-BE49-F238E27FC236}">
                  <a16:creationId xmlns:a16="http://schemas.microsoft.com/office/drawing/2014/main" xmlns="" id="{51E4FF40-9B9B-B9AF-959B-A341AC30047F}"/>
                </a:ext>
              </a:extLst>
            </p:cNvPr>
            <p:cNvGrpSpPr/>
            <p:nvPr/>
          </p:nvGrpSpPr>
          <p:grpSpPr>
            <a:xfrm>
              <a:off x="455778" y="4457198"/>
              <a:ext cx="5103572" cy="2384691"/>
              <a:chOff x="1311868" y="2669896"/>
              <a:chExt cx="5103572" cy="2384691"/>
            </a:xfrm>
          </p:grpSpPr>
          <p:grpSp>
            <p:nvGrpSpPr>
              <p:cNvPr id="12" name="组合 11">
                <a:extLst>
                  <a:ext uri="{FF2B5EF4-FFF2-40B4-BE49-F238E27FC236}">
                    <a16:creationId xmlns:a16="http://schemas.microsoft.com/office/drawing/2014/main" xmlns="" id="{0588DE70-188D-902D-E12E-9925B6788A7C}"/>
                  </a:ext>
                </a:extLst>
              </p:cNvPr>
              <p:cNvGrpSpPr/>
              <p:nvPr/>
            </p:nvGrpSpPr>
            <p:grpSpPr>
              <a:xfrm>
                <a:off x="1311868" y="2669896"/>
                <a:ext cx="5103572" cy="2064081"/>
                <a:chOff x="957120" y="2615181"/>
                <a:chExt cx="5103572" cy="2064081"/>
              </a:xfrm>
            </p:grpSpPr>
            <p:grpSp>
              <p:nvGrpSpPr>
                <p:cNvPr id="15" name="组合 14">
                  <a:extLst>
                    <a:ext uri="{FF2B5EF4-FFF2-40B4-BE49-F238E27FC236}">
                      <a16:creationId xmlns:a16="http://schemas.microsoft.com/office/drawing/2014/main" xmlns="" id="{BC3630F4-B7F0-3B6C-F006-8FF058330F33}"/>
                    </a:ext>
                  </a:extLst>
                </p:cNvPr>
                <p:cNvGrpSpPr/>
                <p:nvPr/>
              </p:nvGrpSpPr>
              <p:grpSpPr>
                <a:xfrm>
                  <a:off x="1205164" y="2615181"/>
                  <a:ext cx="4855528" cy="2064081"/>
                  <a:chOff x="1687764" y="2650075"/>
                  <a:chExt cx="4855528" cy="2064081"/>
                </a:xfrm>
              </p:grpSpPr>
              <p:cxnSp>
                <p:nvCxnSpPr>
                  <p:cNvPr id="23" name="直接连接符 22">
                    <a:extLst>
                      <a:ext uri="{FF2B5EF4-FFF2-40B4-BE49-F238E27FC236}">
                        <a16:creationId xmlns:a16="http://schemas.microsoft.com/office/drawing/2014/main" xmlns="" id="{287E567B-2A56-D5FD-FDDD-EB118B2738AB}"/>
                      </a:ext>
                    </a:extLst>
                  </p:cNvPr>
                  <p:cNvCxnSpPr>
                    <a:cxnSpLocks/>
                  </p:cNvCxnSpPr>
                  <p:nvPr/>
                </p:nvCxnSpPr>
                <p:spPr>
                  <a:xfrm flipH="1">
                    <a:off x="3703409" y="2839894"/>
                    <a:ext cx="6202" cy="16051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xmlns="" id="{AE415836-0E07-CB85-8A6D-7DA7807FEF15}"/>
                      </a:ext>
                    </a:extLst>
                  </p:cNvPr>
                  <p:cNvCxnSpPr>
                    <a:cxnSpLocks/>
                  </p:cNvCxnSpPr>
                  <p:nvPr/>
                </p:nvCxnSpPr>
                <p:spPr>
                  <a:xfrm flipH="1">
                    <a:off x="4267200" y="3491081"/>
                    <a:ext cx="8979" cy="96915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xmlns="" id="{59860808-A91A-3805-9FD5-945DA59017D2}"/>
                      </a:ext>
                    </a:extLst>
                  </p:cNvPr>
                  <p:cNvCxnSpPr/>
                  <p:nvPr/>
                </p:nvCxnSpPr>
                <p:spPr>
                  <a:xfrm flipH="1">
                    <a:off x="1935480" y="3494198"/>
                    <a:ext cx="233172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077E5DEA-5B8E-4EF1-2ECC-CD88D5366AF5}"/>
                      </a:ext>
                    </a:extLst>
                  </p:cNvPr>
                  <p:cNvCxnSpPr/>
                  <p:nvPr/>
                </p:nvCxnSpPr>
                <p:spPr>
                  <a:xfrm>
                    <a:off x="1942391" y="2829735"/>
                    <a:ext cx="1767929" cy="10159"/>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xmlns="" id="{C16C9B93-84B7-3378-0B0D-059A956B6EE3}"/>
                      </a:ext>
                    </a:extLst>
                  </p:cNvPr>
                  <p:cNvCxnSpPr/>
                  <p:nvPr/>
                </p:nvCxnSpPr>
                <p:spPr>
                  <a:xfrm>
                    <a:off x="1935480" y="4460240"/>
                    <a:ext cx="276352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0" name="直接箭头连接符 29">
                    <a:extLst>
                      <a:ext uri="{FF2B5EF4-FFF2-40B4-BE49-F238E27FC236}">
                        <a16:creationId xmlns:a16="http://schemas.microsoft.com/office/drawing/2014/main" xmlns="" id="{35F22BEA-F82D-6734-0539-4E1971915DB0}"/>
                      </a:ext>
                    </a:extLst>
                  </p:cNvPr>
                  <p:cNvCxnSpPr>
                    <a:cxnSpLocks/>
                  </p:cNvCxnSpPr>
                  <p:nvPr/>
                </p:nvCxnSpPr>
                <p:spPr>
                  <a:xfrm flipV="1">
                    <a:off x="1935480" y="2650075"/>
                    <a:ext cx="0" cy="1815245"/>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4" name="直接连接符 33">
                    <a:extLst>
                      <a:ext uri="{FF2B5EF4-FFF2-40B4-BE49-F238E27FC236}">
                        <a16:creationId xmlns:a16="http://schemas.microsoft.com/office/drawing/2014/main" xmlns="" id="{91814EA2-325D-3EB7-DAC1-08E4E335F071}"/>
                      </a:ext>
                    </a:extLst>
                  </p:cNvPr>
                  <p:cNvCxnSpPr>
                    <a:cxnSpLocks/>
                  </p:cNvCxnSpPr>
                  <p:nvPr/>
                </p:nvCxnSpPr>
                <p:spPr>
                  <a:xfrm>
                    <a:off x="3709611" y="2828544"/>
                    <a:ext cx="548611" cy="662537"/>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xmlns="" id="{E73C7315-3E54-36C5-A9DA-49CBF809251E}"/>
                      </a:ext>
                    </a:extLst>
                  </p:cNvPr>
                  <p:cNvSpPr txBox="1"/>
                  <p:nvPr/>
                </p:nvSpPr>
                <p:spPr>
                  <a:xfrm>
                    <a:off x="1687764" y="4434532"/>
                    <a:ext cx="579119" cy="261610"/>
                  </a:xfrm>
                  <a:prstGeom prst="rect">
                    <a:avLst/>
                  </a:prstGeom>
                  <a:noFill/>
                </p:spPr>
                <p:txBody>
                  <a:bodyPr wrap="square" rtlCol="0">
                    <a:spAutoFit/>
                  </a:bodyPr>
                  <a:lstStyle/>
                  <a:p>
                    <a:r>
                      <a:rPr lang="en-US" altLang="zh-CN" sz="1050" dirty="0"/>
                      <a:t>-20</a:t>
                    </a:r>
                    <a:endParaRPr lang="zh-CN" altLang="en-US" sz="1050" dirty="0"/>
                  </a:p>
                </p:txBody>
              </p:sp>
              <p:sp>
                <p:nvSpPr>
                  <p:cNvPr id="36" name="文本框 35">
                    <a:extLst>
                      <a:ext uri="{FF2B5EF4-FFF2-40B4-BE49-F238E27FC236}">
                        <a16:creationId xmlns:a16="http://schemas.microsoft.com/office/drawing/2014/main" xmlns="" id="{6CDE7D69-1F90-D9A7-BBCB-E0F46D766F4B}"/>
                      </a:ext>
                    </a:extLst>
                  </p:cNvPr>
                  <p:cNvSpPr txBox="1"/>
                  <p:nvPr/>
                </p:nvSpPr>
                <p:spPr>
                  <a:xfrm>
                    <a:off x="3231359" y="4450080"/>
                    <a:ext cx="579119" cy="261610"/>
                  </a:xfrm>
                  <a:prstGeom prst="rect">
                    <a:avLst/>
                  </a:prstGeom>
                  <a:noFill/>
                </p:spPr>
                <p:txBody>
                  <a:bodyPr wrap="square" rtlCol="0">
                    <a:spAutoFit/>
                  </a:bodyPr>
                  <a:lstStyle/>
                  <a:p>
                    <a:r>
                      <a:rPr lang="en-US" altLang="zh-CN" sz="1050" dirty="0"/>
                      <a:t>40</a:t>
                    </a:r>
                    <a:endParaRPr lang="zh-CN" altLang="en-US" sz="1050" dirty="0"/>
                  </a:p>
                </p:txBody>
              </p:sp>
              <p:sp>
                <p:nvSpPr>
                  <p:cNvPr id="38" name="文本框 37">
                    <a:extLst>
                      <a:ext uri="{FF2B5EF4-FFF2-40B4-BE49-F238E27FC236}">
                        <a16:creationId xmlns:a16="http://schemas.microsoft.com/office/drawing/2014/main" xmlns="" id="{C73DBFB7-8897-4D5D-FB11-31848A6D3199}"/>
                      </a:ext>
                    </a:extLst>
                  </p:cNvPr>
                  <p:cNvSpPr txBox="1"/>
                  <p:nvPr/>
                </p:nvSpPr>
                <p:spPr>
                  <a:xfrm>
                    <a:off x="3531773" y="4448118"/>
                    <a:ext cx="579119" cy="261610"/>
                  </a:xfrm>
                  <a:prstGeom prst="rect">
                    <a:avLst/>
                  </a:prstGeom>
                  <a:noFill/>
                </p:spPr>
                <p:txBody>
                  <a:bodyPr wrap="square" rtlCol="0">
                    <a:spAutoFit/>
                  </a:bodyPr>
                  <a:lstStyle/>
                  <a:p>
                    <a:r>
                      <a:rPr lang="en-US" altLang="zh-CN" sz="1050" dirty="0"/>
                      <a:t>50</a:t>
                    </a:r>
                    <a:endParaRPr lang="zh-CN" altLang="en-US" sz="1050" dirty="0"/>
                  </a:p>
                </p:txBody>
              </p:sp>
              <p:sp>
                <p:nvSpPr>
                  <p:cNvPr id="39" name="文本框 38">
                    <a:extLst>
                      <a:ext uri="{FF2B5EF4-FFF2-40B4-BE49-F238E27FC236}">
                        <a16:creationId xmlns:a16="http://schemas.microsoft.com/office/drawing/2014/main" xmlns="" id="{DEBDAAF7-F646-E7D1-88AB-5FF2AF54BD3F}"/>
                      </a:ext>
                    </a:extLst>
                  </p:cNvPr>
                  <p:cNvSpPr txBox="1"/>
                  <p:nvPr/>
                </p:nvSpPr>
                <p:spPr>
                  <a:xfrm>
                    <a:off x="4100164" y="4447803"/>
                    <a:ext cx="352030" cy="261610"/>
                  </a:xfrm>
                  <a:prstGeom prst="rect">
                    <a:avLst/>
                  </a:prstGeom>
                  <a:noFill/>
                </p:spPr>
                <p:txBody>
                  <a:bodyPr wrap="square" rtlCol="0">
                    <a:spAutoFit/>
                  </a:bodyPr>
                  <a:lstStyle/>
                  <a:p>
                    <a:r>
                      <a:rPr lang="en-US" altLang="zh-CN" sz="1050" dirty="0"/>
                      <a:t>70</a:t>
                    </a:r>
                    <a:endParaRPr lang="zh-CN" altLang="en-US" sz="1050" dirty="0"/>
                  </a:p>
                </p:txBody>
              </p:sp>
              <p:cxnSp>
                <p:nvCxnSpPr>
                  <p:cNvPr id="40" name="直接连接符 39">
                    <a:extLst>
                      <a:ext uri="{FF2B5EF4-FFF2-40B4-BE49-F238E27FC236}">
                        <a16:creationId xmlns:a16="http://schemas.microsoft.com/office/drawing/2014/main" xmlns="" id="{FEF5ED09-4C5C-66A7-3DA4-F054DEB643C4}"/>
                      </a:ext>
                    </a:extLst>
                  </p:cNvPr>
                  <p:cNvCxnSpPr/>
                  <p:nvPr/>
                </p:nvCxnSpPr>
                <p:spPr>
                  <a:xfrm>
                    <a:off x="4609485" y="3012484"/>
                    <a:ext cx="38796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44" name="文本框 43">
                    <a:extLst>
                      <a:ext uri="{FF2B5EF4-FFF2-40B4-BE49-F238E27FC236}">
                        <a16:creationId xmlns:a16="http://schemas.microsoft.com/office/drawing/2014/main" xmlns="" id="{2E67E2D0-C795-DD3A-BEE7-CF8DBC17CED0}"/>
                      </a:ext>
                    </a:extLst>
                  </p:cNvPr>
                  <p:cNvSpPr txBox="1"/>
                  <p:nvPr/>
                </p:nvSpPr>
                <p:spPr>
                  <a:xfrm>
                    <a:off x="5004358" y="2805234"/>
                    <a:ext cx="1538934" cy="400110"/>
                  </a:xfrm>
                  <a:prstGeom prst="rect">
                    <a:avLst/>
                  </a:prstGeom>
                  <a:noFill/>
                </p:spPr>
                <p:txBody>
                  <a:bodyPr wrap="square" rtlCol="0">
                    <a:spAutoFit/>
                  </a:bodyPr>
                  <a:lstStyle/>
                  <a:p>
                    <a:r>
                      <a:rPr lang="en-US" altLang="zh-CN" sz="1000" dirty="0"/>
                      <a:t>Convection cooled @ 230VAc</a:t>
                    </a:r>
                    <a:endParaRPr lang="zh-CN" altLang="en-US" sz="1000" dirty="0"/>
                  </a:p>
                </p:txBody>
              </p:sp>
              <p:cxnSp>
                <p:nvCxnSpPr>
                  <p:cNvPr id="27" name="直接连接符 30">
                    <a:extLst>
                      <a:ext uri="{FF2B5EF4-FFF2-40B4-BE49-F238E27FC236}">
                        <a16:creationId xmlns:a16="http://schemas.microsoft.com/office/drawing/2014/main" xmlns="" id="{A90051D5-C658-306C-9947-A7575D2AB49F}"/>
                      </a:ext>
                    </a:extLst>
                  </p:cNvPr>
                  <p:cNvCxnSpPr>
                    <a:cxnSpLocks/>
                  </p:cNvCxnSpPr>
                  <p:nvPr/>
                </p:nvCxnSpPr>
                <p:spPr>
                  <a:xfrm>
                    <a:off x="1935478" y="3312440"/>
                    <a:ext cx="146624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直接连接符 31">
                    <a:extLst>
                      <a:ext uri="{FF2B5EF4-FFF2-40B4-BE49-F238E27FC236}">
                        <a16:creationId xmlns:a16="http://schemas.microsoft.com/office/drawing/2014/main" xmlns="" id="{AAE4BDC7-126D-29A9-52B2-3858EAEFF1BE}"/>
                      </a:ext>
                    </a:extLst>
                  </p:cNvPr>
                  <p:cNvCxnSpPr>
                    <a:cxnSpLocks/>
                  </p:cNvCxnSpPr>
                  <p:nvPr/>
                </p:nvCxnSpPr>
                <p:spPr>
                  <a:xfrm>
                    <a:off x="3400592" y="3311072"/>
                    <a:ext cx="604217" cy="39035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直接连接符 24">
                    <a:extLst>
                      <a:ext uri="{FF2B5EF4-FFF2-40B4-BE49-F238E27FC236}">
                        <a16:creationId xmlns:a16="http://schemas.microsoft.com/office/drawing/2014/main" xmlns="" id="{BB604532-A070-9588-D2C6-68201D344F46}"/>
                      </a:ext>
                    </a:extLst>
                  </p:cNvPr>
                  <p:cNvCxnSpPr/>
                  <p:nvPr/>
                </p:nvCxnSpPr>
                <p:spPr>
                  <a:xfrm flipH="1">
                    <a:off x="1944459" y="3695078"/>
                    <a:ext cx="233172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8" name="直接连接符 20">
                    <a:extLst>
                      <a:ext uri="{FF2B5EF4-FFF2-40B4-BE49-F238E27FC236}">
                        <a16:creationId xmlns:a16="http://schemas.microsoft.com/office/drawing/2014/main" xmlns="" id="{32554564-1506-9977-00E4-476D00EBA710}"/>
                      </a:ext>
                    </a:extLst>
                  </p:cNvPr>
                  <p:cNvCxnSpPr>
                    <a:cxnSpLocks/>
                  </p:cNvCxnSpPr>
                  <p:nvPr/>
                </p:nvCxnSpPr>
                <p:spPr>
                  <a:xfrm>
                    <a:off x="3399279" y="3299643"/>
                    <a:ext cx="2443" cy="113488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0" name="文本框 34">
                    <a:extLst>
                      <a:ext uri="{FF2B5EF4-FFF2-40B4-BE49-F238E27FC236}">
                        <a16:creationId xmlns:a16="http://schemas.microsoft.com/office/drawing/2014/main" xmlns="" id="{2A8D1FB0-FF1F-8D28-09CD-FC05C1030681}"/>
                      </a:ext>
                    </a:extLst>
                  </p:cNvPr>
                  <p:cNvSpPr txBox="1"/>
                  <p:nvPr/>
                </p:nvSpPr>
                <p:spPr>
                  <a:xfrm>
                    <a:off x="4651807" y="4460240"/>
                    <a:ext cx="1142260" cy="253916"/>
                  </a:xfrm>
                  <a:prstGeom prst="rect">
                    <a:avLst/>
                  </a:prstGeom>
                  <a:noFill/>
                </p:spPr>
                <p:txBody>
                  <a:bodyPr wrap="square" rtlCol="0">
                    <a:spAutoFit/>
                  </a:bodyPr>
                  <a:lstStyle/>
                  <a:p>
                    <a:r>
                      <a:rPr lang="en-US" altLang="zh-CN" sz="1050" dirty="0"/>
                      <a:t>Temperature(</a:t>
                    </a:r>
                    <a:r>
                      <a:rPr lang="zh-CN" altLang="en-US" sz="1050" dirty="0">
                        <a:solidFill>
                          <a:schemeClr val="dk1"/>
                        </a:solidFill>
                        <a:latin typeface="Arial" panose="020B0604020202020204" pitchFamily="34" charset="0"/>
                        <a:cs typeface="Arial" panose="020B0604020202020204" pitchFamily="34" charset="0"/>
                      </a:rPr>
                      <a:t>℃</a:t>
                    </a:r>
                    <a:r>
                      <a:rPr lang="en-US" altLang="zh-CN" sz="1050" dirty="0">
                        <a:solidFill>
                          <a:schemeClr val="dk1"/>
                        </a:solidFill>
                        <a:latin typeface="Arial" panose="020B0604020202020204" pitchFamily="34" charset="0"/>
                        <a:cs typeface="Arial" panose="020B0604020202020204" pitchFamily="34" charset="0"/>
                      </a:rPr>
                      <a:t>)</a:t>
                    </a:r>
                    <a:endParaRPr lang="zh-CN" altLang="en-US" sz="1050" dirty="0"/>
                  </a:p>
                </p:txBody>
              </p:sp>
              <p:cxnSp>
                <p:nvCxnSpPr>
                  <p:cNvPr id="77" name="直接连接符 22">
                    <a:extLst>
                      <a:ext uri="{FF2B5EF4-FFF2-40B4-BE49-F238E27FC236}">
                        <a16:creationId xmlns:a16="http://schemas.microsoft.com/office/drawing/2014/main" xmlns="" id="{8A1E8580-9607-8EA4-A1CA-FA19CFF4DF6D}"/>
                      </a:ext>
                    </a:extLst>
                  </p:cNvPr>
                  <p:cNvCxnSpPr>
                    <a:cxnSpLocks/>
                  </p:cNvCxnSpPr>
                  <p:nvPr/>
                </p:nvCxnSpPr>
                <p:spPr>
                  <a:xfrm>
                    <a:off x="3991983" y="3698195"/>
                    <a:ext cx="0" cy="74680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0" name="文本框 37">
                    <a:extLst>
                      <a:ext uri="{FF2B5EF4-FFF2-40B4-BE49-F238E27FC236}">
                        <a16:creationId xmlns:a16="http://schemas.microsoft.com/office/drawing/2014/main" xmlns="" id="{F4C4155A-B756-2414-3C46-C791F105BA68}"/>
                      </a:ext>
                    </a:extLst>
                  </p:cNvPr>
                  <p:cNvSpPr txBox="1"/>
                  <p:nvPr/>
                </p:nvSpPr>
                <p:spPr>
                  <a:xfrm>
                    <a:off x="3836962" y="4445001"/>
                    <a:ext cx="347724" cy="261610"/>
                  </a:xfrm>
                  <a:prstGeom prst="rect">
                    <a:avLst/>
                  </a:prstGeom>
                  <a:noFill/>
                </p:spPr>
                <p:txBody>
                  <a:bodyPr wrap="square" rtlCol="0">
                    <a:spAutoFit/>
                  </a:bodyPr>
                  <a:lstStyle/>
                  <a:p>
                    <a:r>
                      <a:rPr lang="en-US" altLang="zh-CN" sz="1050" dirty="0"/>
                      <a:t>60</a:t>
                    </a:r>
                    <a:endParaRPr lang="zh-CN" altLang="en-US" sz="1050" dirty="0"/>
                  </a:p>
                </p:txBody>
              </p:sp>
              <p:cxnSp>
                <p:nvCxnSpPr>
                  <p:cNvPr id="41" name="直接连接符 31">
                    <a:extLst>
                      <a:ext uri="{FF2B5EF4-FFF2-40B4-BE49-F238E27FC236}">
                        <a16:creationId xmlns:a16="http://schemas.microsoft.com/office/drawing/2014/main" xmlns="" id="{7233B548-6E50-82B9-A3B9-880F06EB3D86}"/>
                      </a:ext>
                    </a:extLst>
                  </p:cNvPr>
                  <p:cNvCxnSpPr>
                    <a:cxnSpLocks/>
                  </p:cNvCxnSpPr>
                  <p:nvPr/>
                </p:nvCxnSpPr>
                <p:spPr>
                  <a:xfrm>
                    <a:off x="3111995" y="3317513"/>
                    <a:ext cx="604217" cy="390356"/>
                  </a:xfrm>
                  <a:prstGeom prst="line">
                    <a:avLst/>
                  </a:prstGeom>
                  <a:ln w="38100">
                    <a:solidFill>
                      <a:srgbClr val="92D050"/>
                    </a:solidFill>
                    <a:prstDash val="sysDot"/>
                  </a:ln>
                </p:spPr>
                <p:style>
                  <a:lnRef idx="1">
                    <a:schemeClr val="accent1"/>
                  </a:lnRef>
                  <a:fillRef idx="0">
                    <a:schemeClr val="accent1"/>
                  </a:fillRef>
                  <a:effectRef idx="0">
                    <a:schemeClr val="accent1"/>
                  </a:effectRef>
                  <a:fontRef idx="minor">
                    <a:schemeClr val="tx1"/>
                  </a:fontRef>
                </p:style>
              </p:cxnSp>
            </p:grpSp>
            <p:sp>
              <p:nvSpPr>
                <p:cNvPr id="17" name="文本框 16">
                  <a:extLst>
                    <a:ext uri="{FF2B5EF4-FFF2-40B4-BE49-F238E27FC236}">
                      <a16:creationId xmlns:a16="http://schemas.microsoft.com/office/drawing/2014/main" xmlns="" id="{889B6EB5-6DC8-E84F-EEBD-1A689D4232D3}"/>
                    </a:ext>
                  </a:extLst>
                </p:cNvPr>
                <p:cNvSpPr txBox="1"/>
                <p:nvPr/>
              </p:nvSpPr>
              <p:spPr>
                <a:xfrm>
                  <a:off x="957120" y="2666184"/>
                  <a:ext cx="636030" cy="261610"/>
                </a:xfrm>
                <a:prstGeom prst="rect">
                  <a:avLst/>
                </a:prstGeom>
                <a:noFill/>
              </p:spPr>
              <p:txBody>
                <a:bodyPr wrap="square" rtlCol="0">
                  <a:spAutoFit/>
                </a:bodyPr>
                <a:lstStyle/>
                <a:p>
                  <a:r>
                    <a:rPr lang="en-US" altLang="zh-CN" sz="1100" dirty="0"/>
                    <a:t>600W</a:t>
                  </a:r>
                  <a:endParaRPr lang="zh-CN" altLang="en-US" sz="1100" dirty="0"/>
                </a:p>
              </p:txBody>
            </p:sp>
            <p:sp>
              <p:nvSpPr>
                <p:cNvPr id="18" name="文本框 18">
                  <a:extLst>
                    <a:ext uri="{FF2B5EF4-FFF2-40B4-BE49-F238E27FC236}">
                      <a16:creationId xmlns:a16="http://schemas.microsoft.com/office/drawing/2014/main" xmlns="" id="{DDD6A507-9281-D7E0-2617-E84029DE20E2}"/>
                    </a:ext>
                  </a:extLst>
                </p:cNvPr>
                <p:cNvSpPr txBox="1"/>
                <p:nvPr/>
              </p:nvSpPr>
              <p:spPr>
                <a:xfrm>
                  <a:off x="963721" y="3139023"/>
                  <a:ext cx="636030" cy="261610"/>
                </a:xfrm>
                <a:prstGeom prst="rect">
                  <a:avLst/>
                </a:prstGeom>
                <a:noFill/>
              </p:spPr>
              <p:txBody>
                <a:bodyPr wrap="square" rtlCol="0">
                  <a:spAutoFit/>
                </a:bodyPr>
                <a:lstStyle/>
                <a:p>
                  <a:r>
                    <a:rPr lang="en-US" altLang="zh-CN" sz="1100" dirty="0"/>
                    <a:t>360W</a:t>
                  </a:r>
                  <a:endParaRPr lang="zh-CN" altLang="en-US" sz="1100" dirty="0"/>
                </a:p>
              </p:txBody>
            </p:sp>
            <p:sp>
              <p:nvSpPr>
                <p:cNvPr id="65" name="文本框 18">
                  <a:extLst>
                    <a:ext uri="{FF2B5EF4-FFF2-40B4-BE49-F238E27FC236}">
                      <a16:creationId xmlns:a16="http://schemas.microsoft.com/office/drawing/2014/main" xmlns="" id="{11DD7534-382F-9A24-CECE-3F8119E0E670}"/>
                    </a:ext>
                  </a:extLst>
                </p:cNvPr>
                <p:cNvSpPr txBox="1"/>
                <p:nvPr/>
              </p:nvSpPr>
              <p:spPr>
                <a:xfrm>
                  <a:off x="957120" y="3579692"/>
                  <a:ext cx="636030" cy="261610"/>
                </a:xfrm>
                <a:prstGeom prst="rect">
                  <a:avLst/>
                </a:prstGeom>
                <a:noFill/>
              </p:spPr>
              <p:txBody>
                <a:bodyPr wrap="square" rtlCol="0">
                  <a:spAutoFit/>
                </a:bodyPr>
                <a:lstStyle/>
                <a:p>
                  <a:r>
                    <a:rPr lang="en-US" altLang="zh-CN" sz="1100" dirty="0"/>
                    <a:t>240W</a:t>
                  </a:r>
                  <a:endParaRPr lang="zh-CN" altLang="en-US" sz="1100" dirty="0"/>
                </a:p>
              </p:txBody>
            </p:sp>
            <p:sp>
              <p:nvSpPr>
                <p:cNvPr id="13" name="文本框 18">
                  <a:extLst>
                    <a:ext uri="{FF2B5EF4-FFF2-40B4-BE49-F238E27FC236}">
                      <a16:creationId xmlns:a16="http://schemas.microsoft.com/office/drawing/2014/main" xmlns="" id="{D93E1967-4B78-0488-4650-87930CEE593E}"/>
                    </a:ext>
                  </a:extLst>
                </p:cNvPr>
                <p:cNvSpPr txBox="1"/>
                <p:nvPr/>
              </p:nvSpPr>
              <p:spPr>
                <a:xfrm>
                  <a:off x="963789" y="3335796"/>
                  <a:ext cx="636030" cy="261610"/>
                </a:xfrm>
                <a:prstGeom prst="rect">
                  <a:avLst/>
                </a:prstGeom>
                <a:noFill/>
              </p:spPr>
              <p:txBody>
                <a:bodyPr wrap="square" rtlCol="0">
                  <a:spAutoFit/>
                </a:bodyPr>
                <a:lstStyle/>
                <a:p>
                  <a:r>
                    <a:rPr lang="en-US" altLang="zh-CN" sz="1100" dirty="0"/>
                    <a:t>300W</a:t>
                  </a:r>
                  <a:endParaRPr lang="zh-CN" altLang="en-US" sz="1100" dirty="0"/>
                </a:p>
              </p:txBody>
            </p:sp>
          </p:grpSp>
          <p:sp>
            <p:nvSpPr>
              <p:cNvPr id="14" name="文本框 13">
                <a:extLst>
                  <a:ext uri="{FF2B5EF4-FFF2-40B4-BE49-F238E27FC236}">
                    <a16:creationId xmlns:a16="http://schemas.microsoft.com/office/drawing/2014/main" xmlns="" id="{8A4D0F4E-5891-7D71-5BAB-39F024750353}"/>
                  </a:ext>
                </a:extLst>
              </p:cNvPr>
              <p:cNvSpPr txBox="1"/>
              <p:nvPr/>
            </p:nvSpPr>
            <p:spPr>
              <a:xfrm>
                <a:off x="1949146" y="4777588"/>
                <a:ext cx="3713843" cy="276999"/>
              </a:xfrm>
              <a:prstGeom prst="rect">
                <a:avLst/>
              </a:prstGeom>
              <a:noFill/>
            </p:spPr>
            <p:txBody>
              <a:bodyPr wrap="square">
                <a:spAutoFit/>
              </a:bodyPr>
              <a:lstStyle/>
              <a:p>
                <a:r>
                  <a:rPr lang="en-US" altLang="zh-CN" sz="12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BPA-PNS600 </a:t>
                </a:r>
                <a:r>
                  <a:rPr lang="en-US" altLang="zh-CN" sz="12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power derating curve vs temperature</a:t>
                </a:r>
                <a:endParaRPr lang="zh-CN" altLang="en-US" sz="1200" dirty="0"/>
              </a:p>
            </p:txBody>
          </p:sp>
        </p:grpSp>
        <p:cxnSp>
          <p:nvCxnSpPr>
            <p:cNvPr id="60" name="直接连接符 40">
              <a:extLst>
                <a:ext uri="{FF2B5EF4-FFF2-40B4-BE49-F238E27FC236}">
                  <a16:creationId xmlns:a16="http://schemas.microsoft.com/office/drawing/2014/main" xmlns="" id="{07B58CFB-4E12-817B-F28D-2ACCC74678AE}"/>
                </a:ext>
              </a:extLst>
            </p:cNvPr>
            <p:cNvCxnSpPr/>
            <p:nvPr/>
          </p:nvCxnSpPr>
          <p:spPr>
            <a:xfrm>
              <a:off x="3632143" y="5363710"/>
              <a:ext cx="387964"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62" name="文本框 45">
              <a:extLst>
                <a:ext uri="{FF2B5EF4-FFF2-40B4-BE49-F238E27FC236}">
                  <a16:creationId xmlns:a16="http://schemas.microsoft.com/office/drawing/2014/main" xmlns="" id="{1D54C1C6-6627-828A-97CA-1FD77DB115E7}"/>
                </a:ext>
              </a:extLst>
            </p:cNvPr>
            <p:cNvSpPr txBox="1"/>
            <p:nvPr/>
          </p:nvSpPr>
          <p:spPr>
            <a:xfrm>
              <a:off x="4027016" y="5237175"/>
              <a:ext cx="1142260" cy="246221"/>
            </a:xfrm>
            <a:prstGeom prst="rect">
              <a:avLst/>
            </a:prstGeom>
            <a:noFill/>
          </p:spPr>
          <p:txBody>
            <a:bodyPr wrap="square" rtlCol="0">
              <a:spAutoFit/>
            </a:bodyPr>
            <a:lstStyle/>
            <a:p>
              <a:r>
                <a:rPr lang="en-US" altLang="zh-CN" sz="1000" dirty="0"/>
                <a:t>Fan cooled</a:t>
              </a:r>
              <a:endParaRPr lang="zh-CN" altLang="en-US" sz="1000" dirty="0"/>
            </a:p>
          </p:txBody>
        </p:sp>
      </p:grpSp>
      <p:grpSp>
        <p:nvGrpSpPr>
          <p:cNvPr id="88" name="组合 7">
            <a:extLst>
              <a:ext uri="{FF2B5EF4-FFF2-40B4-BE49-F238E27FC236}">
                <a16:creationId xmlns:a16="http://schemas.microsoft.com/office/drawing/2014/main" xmlns="" id="{9B43FFF3-77CA-F2E0-9B29-BF1F7E9EAF5E}"/>
              </a:ext>
            </a:extLst>
          </p:cNvPr>
          <p:cNvGrpSpPr/>
          <p:nvPr/>
        </p:nvGrpSpPr>
        <p:grpSpPr>
          <a:xfrm>
            <a:off x="868491" y="6931171"/>
            <a:ext cx="5096663" cy="2283946"/>
            <a:chOff x="1311868" y="2747781"/>
            <a:chExt cx="5096663" cy="2283946"/>
          </a:xfrm>
        </p:grpSpPr>
        <p:grpSp>
          <p:nvGrpSpPr>
            <p:cNvPr id="91" name="组合 11">
              <a:extLst>
                <a:ext uri="{FF2B5EF4-FFF2-40B4-BE49-F238E27FC236}">
                  <a16:creationId xmlns:a16="http://schemas.microsoft.com/office/drawing/2014/main" xmlns="" id="{4F9EC1FA-4524-FCF0-3CA4-5C7D4ADAD5E4}"/>
                </a:ext>
              </a:extLst>
            </p:cNvPr>
            <p:cNvGrpSpPr/>
            <p:nvPr/>
          </p:nvGrpSpPr>
          <p:grpSpPr>
            <a:xfrm>
              <a:off x="1311868" y="2747781"/>
              <a:ext cx="5096663" cy="1987921"/>
              <a:chOff x="957120" y="2693066"/>
              <a:chExt cx="5096663" cy="1987921"/>
            </a:xfrm>
          </p:grpSpPr>
          <p:grpSp>
            <p:nvGrpSpPr>
              <p:cNvPr id="93" name="组合 14">
                <a:extLst>
                  <a:ext uri="{FF2B5EF4-FFF2-40B4-BE49-F238E27FC236}">
                    <a16:creationId xmlns:a16="http://schemas.microsoft.com/office/drawing/2014/main" xmlns="" id="{DD6D7424-A661-9E59-F1A6-F2E8108A9435}"/>
                  </a:ext>
                </a:extLst>
              </p:cNvPr>
              <p:cNvGrpSpPr/>
              <p:nvPr/>
            </p:nvGrpSpPr>
            <p:grpSpPr>
              <a:xfrm>
                <a:off x="1205164" y="2693066"/>
                <a:ext cx="4848619" cy="1987921"/>
                <a:chOff x="1687764" y="2727960"/>
                <a:chExt cx="4848619" cy="1987921"/>
              </a:xfrm>
            </p:grpSpPr>
            <p:cxnSp>
              <p:nvCxnSpPr>
                <p:cNvPr id="102" name="直接箭头连接符 28">
                  <a:extLst>
                    <a:ext uri="{FF2B5EF4-FFF2-40B4-BE49-F238E27FC236}">
                      <a16:creationId xmlns:a16="http://schemas.microsoft.com/office/drawing/2014/main" xmlns="" id="{297B52B4-6A51-C658-8164-B7734430BA7C}"/>
                    </a:ext>
                  </a:extLst>
                </p:cNvPr>
                <p:cNvCxnSpPr/>
                <p:nvPr/>
              </p:nvCxnSpPr>
              <p:spPr>
                <a:xfrm>
                  <a:off x="1935480" y="4460240"/>
                  <a:ext cx="276352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03" name="直接箭头连接符 29">
                  <a:extLst>
                    <a:ext uri="{FF2B5EF4-FFF2-40B4-BE49-F238E27FC236}">
                      <a16:creationId xmlns:a16="http://schemas.microsoft.com/office/drawing/2014/main" xmlns="" id="{FFF15830-7212-CEEC-E1B2-C9DDC29D3198}"/>
                    </a:ext>
                  </a:extLst>
                </p:cNvPr>
                <p:cNvCxnSpPr/>
                <p:nvPr/>
              </p:nvCxnSpPr>
              <p:spPr>
                <a:xfrm flipH="1" flipV="1">
                  <a:off x="1935480" y="2727960"/>
                  <a:ext cx="0" cy="173736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05" name="文本框 34">
                  <a:extLst>
                    <a:ext uri="{FF2B5EF4-FFF2-40B4-BE49-F238E27FC236}">
                      <a16:creationId xmlns:a16="http://schemas.microsoft.com/office/drawing/2014/main" xmlns="" id="{873CD49B-DF5F-0134-DA17-B3D95748D346}"/>
                    </a:ext>
                  </a:extLst>
                </p:cNvPr>
                <p:cNvSpPr txBox="1"/>
                <p:nvPr/>
              </p:nvSpPr>
              <p:spPr>
                <a:xfrm>
                  <a:off x="1687764" y="4434532"/>
                  <a:ext cx="579119" cy="261610"/>
                </a:xfrm>
                <a:prstGeom prst="rect">
                  <a:avLst/>
                </a:prstGeom>
                <a:noFill/>
              </p:spPr>
              <p:txBody>
                <a:bodyPr wrap="square" rtlCol="0">
                  <a:spAutoFit/>
                </a:bodyPr>
                <a:lstStyle/>
                <a:p>
                  <a:r>
                    <a:rPr lang="en-US" altLang="zh-CN" sz="1050" dirty="0"/>
                    <a:t>85</a:t>
                  </a:r>
                  <a:endParaRPr lang="zh-CN" altLang="en-US" sz="1050" dirty="0"/>
                </a:p>
              </p:txBody>
            </p:sp>
            <p:sp>
              <p:nvSpPr>
                <p:cNvPr id="106" name="文本框 35">
                  <a:extLst>
                    <a:ext uri="{FF2B5EF4-FFF2-40B4-BE49-F238E27FC236}">
                      <a16:creationId xmlns:a16="http://schemas.microsoft.com/office/drawing/2014/main" xmlns="" id="{E7864066-B323-E5EC-4CA6-000764816B04}"/>
                    </a:ext>
                  </a:extLst>
                </p:cNvPr>
                <p:cNvSpPr txBox="1"/>
                <p:nvPr/>
              </p:nvSpPr>
              <p:spPr>
                <a:xfrm>
                  <a:off x="2332494" y="4454271"/>
                  <a:ext cx="579119" cy="261610"/>
                </a:xfrm>
                <a:prstGeom prst="rect">
                  <a:avLst/>
                </a:prstGeom>
                <a:noFill/>
              </p:spPr>
              <p:txBody>
                <a:bodyPr wrap="square" rtlCol="0">
                  <a:spAutoFit/>
                </a:bodyPr>
                <a:lstStyle/>
                <a:p>
                  <a:r>
                    <a:rPr lang="en-US" altLang="zh-CN" sz="1050" dirty="0"/>
                    <a:t>115</a:t>
                  </a:r>
                  <a:endParaRPr lang="zh-CN" altLang="en-US" sz="1050" dirty="0"/>
                </a:p>
              </p:txBody>
            </p:sp>
            <p:sp>
              <p:nvSpPr>
                <p:cNvPr id="108" name="文本框 38">
                  <a:extLst>
                    <a:ext uri="{FF2B5EF4-FFF2-40B4-BE49-F238E27FC236}">
                      <a16:creationId xmlns:a16="http://schemas.microsoft.com/office/drawing/2014/main" xmlns="" id="{9A250223-3A92-4BEB-C775-EC5949ADAC8C}"/>
                    </a:ext>
                  </a:extLst>
                </p:cNvPr>
                <p:cNvSpPr txBox="1"/>
                <p:nvPr/>
              </p:nvSpPr>
              <p:spPr>
                <a:xfrm>
                  <a:off x="3952333" y="4452695"/>
                  <a:ext cx="495892" cy="253916"/>
                </a:xfrm>
                <a:prstGeom prst="rect">
                  <a:avLst/>
                </a:prstGeom>
                <a:noFill/>
              </p:spPr>
              <p:txBody>
                <a:bodyPr wrap="square" rtlCol="0">
                  <a:spAutoFit/>
                </a:bodyPr>
                <a:lstStyle/>
                <a:p>
                  <a:r>
                    <a:rPr lang="en-US" altLang="zh-CN" sz="1050" dirty="0"/>
                    <a:t>264</a:t>
                  </a:r>
                  <a:endParaRPr lang="zh-CN" altLang="en-US" sz="1050" dirty="0"/>
                </a:p>
              </p:txBody>
            </p:sp>
            <p:cxnSp>
              <p:nvCxnSpPr>
                <p:cNvPr id="109" name="直接连接符 39">
                  <a:extLst>
                    <a:ext uri="{FF2B5EF4-FFF2-40B4-BE49-F238E27FC236}">
                      <a16:creationId xmlns:a16="http://schemas.microsoft.com/office/drawing/2014/main" xmlns="" id="{9F3D8AEC-53F4-9D25-E416-611B644B5A25}"/>
                    </a:ext>
                  </a:extLst>
                </p:cNvPr>
                <p:cNvCxnSpPr/>
                <p:nvPr/>
              </p:nvCxnSpPr>
              <p:spPr>
                <a:xfrm>
                  <a:off x="4609485" y="3012484"/>
                  <a:ext cx="38796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110" name="文本框 43">
                  <a:extLst>
                    <a:ext uri="{FF2B5EF4-FFF2-40B4-BE49-F238E27FC236}">
                      <a16:creationId xmlns:a16="http://schemas.microsoft.com/office/drawing/2014/main" xmlns="" id="{E5A16E56-D6C1-1B3D-3BFA-6E1E1C92D106}"/>
                    </a:ext>
                  </a:extLst>
                </p:cNvPr>
                <p:cNvSpPr txBox="1"/>
                <p:nvPr/>
              </p:nvSpPr>
              <p:spPr>
                <a:xfrm>
                  <a:off x="4997449" y="2885440"/>
                  <a:ext cx="1538934" cy="246221"/>
                </a:xfrm>
                <a:prstGeom prst="rect">
                  <a:avLst/>
                </a:prstGeom>
                <a:noFill/>
              </p:spPr>
              <p:txBody>
                <a:bodyPr wrap="square" rtlCol="0">
                  <a:spAutoFit/>
                </a:bodyPr>
                <a:lstStyle/>
                <a:p>
                  <a:r>
                    <a:rPr lang="en-US" altLang="zh-CN" sz="1000" dirty="0"/>
                    <a:t>Output Power</a:t>
                  </a:r>
                  <a:endParaRPr lang="zh-CN" altLang="en-US" sz="1000" dirty="0"/>
                </a:p>
              </p:txBody>
            </p:sp>
            <p:cxnSp>
              <p:nvCxnSpPr>
                <p:cNvPr id="111" name="直接连接符 30">
                  <a:extLst>
                    <a:ext uri="{FF2B5EF4-FFF2-40B4-BE49-F238E27FC236}">
                      <a16:creationId xmlns:a16="http://schemas.microsoft.com/office/drawing/2014/main" xmlns="" id="{04F88EE7-5F66-245C-3A3A-66C42538E68F}"/>
                    </a:ext>
                  </a:extLst>
                </p:cNvPr>
                <p:cNvCxnSpPr>
                  <a:cxnSpLocks/>
                </p:cNvCxnSpPr>
                <p:nvPr/>
              </p:nvCxnSpPr>
              <p:spPr>
                <a:xfrm>
                  <a:off x="2512866" y="3027681"/>
                  <a:ext cx="1727282"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2" name="直接连接符 31">
                  <a:extLst>
                    <a:ext uri="{FF2B5EF4-FFF2-40B4-BE49-F238E27FC236}">
                      <a16:creationId xmlns:a16="http://schemas.microsoft.com/office/drawing/2014/main" xmlns="" id="{3EC8C3A0-29C8-0F5D-3A41-978A0DB9B004}"/>
                    </a:ext>
                  </a:extLst>
                </p:cNvPr>
                <p:cNvCxnSpPr>
                  <a:cxnSpLocks/>
                </p:cNvCxnSpPr>
                <p:nvPr/>
              </p:nvCxnSpPr>
              <p:spPr>
                <a:xfrm flipH="1">
                  <a:off x="1935478" y="3027681"/>
                  <a:ext cx="577388" cy="64985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4" name="直接连接符 20">
                  <a:extLst>
                    <a:ext uri="{FF2B5EF4-FFF2-40B4-BE49-F238E27FC236}">
                      <a16:creationId xmlns:a16="http://schemas.microsoft.com/office/drawing/2014/main" xmlns="" id="{32D12B0D-A22B-76E4-7623-9807CE9A34F0}"/>
                    </a:ext>
                  </a:extLst>
                </p:cNvPr>
                <p:cNvCxnSpPr>
                  <a:cxnSpLocks/>
                </p:cNvCxnSpPr>
                <p:nvPr/>
              </p:nvCxnSpPr>
              <p:spPr>
                <a:xfrm>
                  <a:off x="2508721" y="3066447"/>
                  <a:ext cx="3509" cy="140395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15" name="文本框 34">
                  <a:extLst>
                    <a:ext uri="{FF2B5EF4-FFF2-40B4-BE49-F238E27FC236}">
                      <a16:creationId xmlns:a16="http://schemas.microsoft.com/office/drawing/2014/main" xmlns="" id="{F9DFED5E-F518-3035-5F87-59BA346FF9FD}"/>
                    </a:ext>
                  </a:extLst>
                </p:cNvPr>
                <p:cNvSpPr txBox="1"/>
                <p:nvPr/>
              </p:nvSpPr>
              <p:spPr>
                <a:xfrm>
                  <a:off x="4651807" y="4460240"/>
                  <a:ext cx="1327730" cy="253916"/>
                </a:xfrm>
                <a:prstGeom prst="rect">
                  <a:avLst/>
                </a:prstGeom>
                <a:noFill/>
              </p:spPr>
              <p:txBody>
                <a:bodyPr wrap="square" rtlCol="0">
                  <a:spAutoFit/>
                </a:bodyPr>
                <a:lstStyle/>
                <a:p>
                  <a:r>
                    <a:rPr lang="en-US" altLang="zh-CN" sz="1050" dirty="0"/>
                    <a:t>Input Voltage (VAC)</a:t>
                  </a:r>
                  <a:endParaRPr lang="zh-CN" altLang="en-US" sz="1050" dirty="0"/>
                </a:p>
              </p:txBody>
            </p:sp>
            <p:cxnSp>
              <p:nvCxnSpPr>
                <p:cNvPr id="123" name="直接连接符 20">
                  <a:extLst>
                    <a:ext uri="{FF2B5EF4-FFF2-40B4-BE49-F238E27FC236}">
                      <a16:creationId xmlns:a16="http://schemas.microsoft.com/office/drawing/2014/main" xmlns="" id="{A26586A2-F5BD-C123-8563-D376772CC1D4}"/>
                    </a:ext>
                  </a:extLst>
                </p:cNvPr>
                <p:cNvCxnSpPr>
                  <a:cxnSpLocks/>
                </p:cNvCxnSpPr>
                <p:nvPr/>
              </p:nvCxnSpPr>
              <p:spPr>
                <a:xfrm>
                  <a:off x="4236639" y="3057788"/>
                  <a:ext cx="3509" cy="1403954"/>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94" name="文本框 16">
                <a:extLst>
                  <a:ext uri="{FF2B5EF4-FFF2-40B4-BE49-F238E27FC236}">
                    <a16:creationId xmlns:a16="http://schemas.microsoft.com/office/drawing/2014/main" xmlns="" id="{2127601B-2F0C-E963-E912-968A2A9DC46B}"/>
                  </a:ext>
                </a:extLst>
              </p:cNvPr>
              <p:cNvSpPr txBox="1"/>
              <p:nvPr/>
            </p:nvSpPr>
            <p:spPr>
              <a:xfrm>
                <a:off x="957120" y="2843723"/>
                <a:ext cx="636030" cy="261610"/>
              </a:xfrm>
              <a:prstGeom prst="rect">
                <a:avLst/>
              </a:prstGeom>
              <a:noFill/>
            </p:spPr>
            <p:txBody>
              <a:bodyPr wrap="square" rtlCol="0">
                <a:spAutoFit/>
              </a:bodyPr>
              <a:lstStyle/>
              <a:p>
                <a:r>
                  <a:rPr lang="en-US" altLang="zh-CN" sz="1100" dirty="0"/>
                  <a:t>100%</a:t>
                </a:r>
                <a:endParaRPr lang="zh-CN" altLang="en-US" sz="1100" dirty="0"/>
              </a:p>
            </p:txBody>
          </p:sp>
          <p:sp>
            <p:nvSpPr>
              <p:cNvPr id="121" name="文本框 16">
                <a:extLst>
                  <a:ext uri="{FF2B5EF4-FFF2-40B4-BE49-F238E27FC236}">
                    <a16:creationId xmlns:a16="http://schemas.microsoft.com/office/drawing/2014/main" xmlns="" id="{ABBA0C55-645D-51C8-3FDF-C5E181568DD6}"/>
                  </a:ext>
                </a:extLst>
              </p:cNvPr>
              <p:cNvSpPr txBox="1"/>
              <p:nvPr/>
            </p:nvSpPr>
            <p:spPr>
              <a:xfrm>
                <a:off x="1015561" y="3488755"/>
                <a:ext cx="636030" cy="261610"/>
              </a:xfrm>
              <a:prstGeom prst="rect">
                <a:avLst/>
              </a:prstGeom>
              <a:noFill/>
            </p:spPr>
            <p:txBody>
              <a:bodyPr wrap="square" rtlCol="0">
                <a:spAutoFit/>
              </a:bodyPr>
              <a:lstStyle/>
              <a:p>
                <a:r>
                  <a:rPr lang="en-US" altLang="zh-CN" sz="1100" dirty="0"/>
                  <a:t>80%</a:t>
                </a:r>
                <a:endParaRPr lang="zh-CN" altLang="en-US" sz="1100" dirty="0"/>
              </a:p>
            </p:txBody>
          </p:sp>
        </p:grpSp>
        <p:sp>
          <p:nvSpPr>
            <p:cNvPr id="92" name="文本框 13">
              <a:extLst>
                <a:ext uri="{FF2B5EF4-FFF2-40B4-BE49-F238E27FC236}">
                  <a16:creationId xmlns:a16="http://schemas.microsoft.com/office/drawing/2014/main" xmlns="" id="{7B7269FA-9115-743F-C752-7E1B7FA08027}"/>
                </a:ext>
              </a:extLst>
            </p:cNvPr>
            <p:cNvSpPr txBox="1"/>
            <p:nvPr/>
          </p:nvSpPr>
          <p:spPr>
            <a:xfrm>
              <a:off x="1952137" y="4754728"/>
              <a:ext cx="3787139" cy="276999"/>
            </a:xfrm>
            <a:prstGeom prst="rect">
              <a:avLst/>
            </a:prstGeom>
            <a:noFill/>
          </p:spPr>
          <p:txBody>
            <a:bodyPr wrap="square">
              <a:spAutoFit/>
            </a:bodyPr>
            <a:lstStyle/>
            <a:p>
              <a:r>
                <a:rPr lang="en-US" altLang="zh-CN" sz="1200" b="0" i="0" u="none" strike="noStrike" dirty="0" smtClean="0">
                  <a:solidFill>
                    <a:srgbClr val="000000"/>
                  </a:solidFill>
                  <a:effectLst/>
                  <a:latin typeface="Arial" panose="020B0604020202020204" pitchFamily="34" charset="0"/>
                  <a:ea typeface="等线" panose="02010600030101010101" pitchFamily="2" charset="-122"/>
                  <a:cs typeface="Arial" panose="020B0604020202020204" pitchFamily="34" charset="0"/>
                </a:rPr>
                <a:t>BPA-PNS600 </a:t>
              </a:r>
              <a:r>
                <a:rPr lang="en-US" altLang="zh-CN" sz="12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power derating curve vs input voltage</a:t>
              </a:r>
              <a:endParaRPr lang="zh-CN" altLang="en-US" sz="1200" dirty="0"/>
            </a:p>
          </p:txBody>
        </p:sp>
      </p:grpSp>
      <p:cxnSp>
        <p:nvCxnSpPr>
          <p:cNvPr id="31" name="直接连接符 39">
            <a:extLst>
              <a:ext uri="{FF2B5EF4-FFF2-40B4-BE49-F238E27FC236}">
                <a16:creationId xmlns:a16="http://schemas.microsoft.com/office/drawing/2014/main" xmlns="" id="{6A4DA9BD-16A4-0073-B1E5-C310782A5C0E}"/>
              </a:ext>
            </a:extLst>
          </p:cNvPr>
          <p:cNvCxnSpPr/>
          <p:nvPr/>
        </p:nvCxnSpPr>
        <p:spPr>
          <a:xfrm>
            <a:off x="4083043" y="5207856"/>
            <a:ext cx="387964" cy="0"/>
          </a:xfrm>
          <a:prstGeom prst="line">
            <a:avLst/>
          </a:prstGeom>
          <a:ln w="3810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32" name="文本框 43">
            <a:extLst>
              <a:ext uri="{FF2B5EF4-FFF2-40B4-BE49-F238E27FC236}">
                <a16:creationId xmlns:a16="http://schemas.microsoft.com/office/drawing/2014/main" xmlns="" id="{6F0B056C-242C-0FBE-7919-42C7F422262E}"/>
              </a:ext>
            </a:extLst>
          </p:cNvPr>
          <p:cNvSpPr txBox="1"/>
          <p:nvPr/>
        </p:nvSpPr>
        <p:spPr>
          <a:xfrm>
            <a:off x="4477916" y="5000606"/>
            <a:ext cx="1538934" cy="400110"/>
          </a:xfrm>
          <a:prstGeom prst="rect">
            <a:avLst/>
          </a:prstGeom>
          <a:noFill/>
        </p:spPr>
        <p:txBody>
          <a:bodyPr wrap="square" rtlCol="0">
            <a:spAutoFit/>
          </a:bodyPr>
          <a:lstStyle/>
          <a:p>
            <a:r>
              <a:rPr lang="en-US" altLang="zh-CN" sz="1000" dirty="0"/>
              <a:t>Convection cooled @ 115VAc</a:t>
            </a:r>
            <a:endParaRPr lang="zh-CN" altLang="en-US" sz="1000" dirty="0"/>
          </a:p>
        </p:txBody>
      </p:sp>
      <p:cxnSp>
        <p:nvCxnSpPr>
          <p:cNvPr id="19" name="直接连接符 20">
            <a:extLst>
              <a:ext uri="{FF2B5EF4-FFF2-40B4-BE49-F238E27FC236}">
                <a16:creationId xmlns:a16="http://schemas.microsoft.com/office/drawing/2014/main" xmlns="" id="{058EFC57-6202-DD72-E2B7-1EE8E4F8D8D2}"/>
              </a:ext>
            </a:extLst>
          </p:cNvPr>
          <p:cNvCxnSpPr>
            <a:cxnSpLocks/>
          </p:cNvCxnSpPr>
          <p:nvPr/>
        </p:nvCxnSpPr>
        <p:spPr>
          <a:xfrm>
            <a:off x="2592109" y="5189976"/>
            <a:ext cx="2443" cy="113488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xmlns="" id="{6D3C88C5-8DF8-84FB-C34C-3AA9597E6462}"/>
              </a:ext>
            </a:extLst>
          </p:cNvPr>
          <p:cNvSpPr txBox="1"/>
          <p:nvPr/>
        </p:nvSpPr>
        <p:spPr>
          <a:xfrm>
            <a:off x="2437714" y="6341303"/>
            <a:ext cx="579119" cy="261610"/>
          </a:xfrm>
          <a:prstGeom prst="rect">
            <a:avLst/>
          </a:prstGeom>
          <a:noFill/>
        </p:spPr>
        <p:txBody>
          <a:bodyPr wrap="square" rtlCol="0">
            <a:spAutoFit/>
          </a:bodyPr>
          <a:lstStyle/>
          <a:p>
            <a:r>
              <a:rPr lang="en-US" altLang="zh-CN" sz="1050" dirty="0"/>
              <a:t>30</a:t>
            </a:r>
            <a:endParaRPr lang="zh-CN" altLang="en-US" sz="1050" dirty="0"/>
          </a:p>
        </p:txBody>
      </p:sp>
      <p:pic>
        <p:nvPicPr>
          <p:cNvPr id="78"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79"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81"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82"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908166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8">
            <a:extLst>
              <a:ext uri="{FF2B5EF4-FFF2-40B4-BE49-F238E27FC236}">
                <a16:creationId xmlns:a16="http://schemas.microsoft.com/office/drawing/2014/main" xmlns="" id="{F181F3F0-E9FC-30EA-EA0B-DC6DF5863898}"/>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6" name="文本框 5">
            <a:extLst>
              <a:ext uri="{FF2B5EF4-FFF2-40B4-BE49-F238E27FC236}">
                <a16:creationId xmlns:a16="http://schemas.microsoft.com/office/drawing/2014/main" xmlns="" id="{27D64034-E4BF-2648-8BCA-B4456996C7E8}"/>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33" name="文本框 32">
            <a:extLst>
              <a:ext uri="{FF2B5EF4-FFF2-40B4-BE49-F238E27FC236}">
                <a16:creationId xmlns:a16="http://schemas.microsoft.com/office/drawing/2014/main" xmlns="" id="{FCFC0785-5D4D-47E7-8DB7-B8067333C4D7}"/>
              </a:ext>
            </a:extLst>
          </p:cNvPr>
          <p:cNvSpPr txBox="1"/>
          <p:nvPr/>
        </p:nvSpPr>
        <p:spPr>
          <a:xfrm>
            <a:off x="236749" y="783260"/>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Mechanical Drawing</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5" name="文本框 24">
            <a:extLst>
              <a:ext uri="{FF2B5EF4-FFF2-40B4-BE49-F238E27FC236}">
                <a16:creationId xmlns:a16="http://schemas.microsoft.com/office/drawing/2014/main" xmlns="" id="{A54576C0-247F-1C5E-994C-DB2EDB38C0FE}"/>
              </a:ext>
            </a:extLst>
          </p:cNvPr>
          <p:cNvSpPr txBox="1"/>
          <p:nvPr/>
        </p:nvSpPr>
        <p:spPr>
          <a:xfrm>
            <a:off x="449828" y="6342401"/>
            <a:ext cx="5958341" cy="1923604"/>
          </a:xfrm>
          <a:prstGeom prst="rect">
            <a:avLst/>
          </a:prstGeom>
          <a:noFill/>
        </p:spPr>
        <p:txBody>
          <a:bodyPr wrap="square">
            <a:spAutoFit/>
          </a:bodyPr>
          <a:lstStyle/>
          <a:p>
            <a:r>
              <a:rPr lang="en-US" altLang="zh-CN" sz="1000" dirty="0">
                <a:latin typeface="Arial" panose="020B0604020202020204" pitchFamily="34" charset="0"/>
                <a:cs typeface="Arial" panose="020B0604020202020204" pitchFamily="34" charset="0"/>
              </a:rPr>
              <a:t>Notes:  </a:t>
            </a:r>
          </a:p>
          <a:p>
            <a:r>
              <a:rPr lang="en-US" altLang="zh-CN" sz="1000" dirty="0">
                <a:latin typeface="Arial" panose="020B0604020202020204" pitchFamily="34" charset="0"/>
                <a:cs typeface="Arial" panose="020B0604020202020204" pitchFamily="34" charset="0"/>
              </a:rPr>
              <a:t>1. Mounting with M3 screws.</a:t>
            </a:r>
          </a:p>
          <a:p>
            <a:pPr algn="l">
              <a:lnSpc>
                <a:spcPts val="1800"/>
              </a:lnSpc>
              <a:buNone/>
            </a:pPr>
            <a:r>
              <a:rPr lang="en-US" altLang="zh-CN" sz="1000" b="0" i="0" dirty="0">
                <a:solidFill>
                  <a:srgbClr val="000000"/>
                </a:solidFill>
                <a:effectLst/>
                <a:latin typeface="Arial" panose="020B0604020202020204" pitchFamily="34" charset="0"/>
                <a:cs typeface="Arial" panose="020B0604020202020204" pitchFamily="34" charset="0"/>
              </a:rPr>
              <a:t>2.In Class I applications, the mounting hole marked "Earth connection" shall be fastened to the protective earth (PE) using metal screws to ensure the system design complies with relevant safety regulatory requirements.</a:t>
            </a:r>
          </a:p>
          <a:p>
            <a:pPr algn="l">
              <a:lnSpc>
                <a:spcPts val="1800"/>
              </a:lnSpc>
              <a:buNone/>
            </a:pPr>
            <a:r>
              <a:rPr lang="en-US" altLang="zh-CN" sz="1000" b="0" i="0" dirty="0">
                <a:solidFill>
                  <a:srgbClr val="000000"/>
                </a:solidFill>
                <a:effectLst/>
                <a:latin typeface="Arial" panose="020B0604020202020204" pitchFamily="34" charset="0"/>
                <a:cs typeface="Arial" panose="020B0604020202020204" pitchFamily="34" charset="0"/>
              </a:rPr>
              <a:t>3.CN1 is the input connector.</a:t>
            </a:r>
          </a:p>
          <a:p>
            <a:pPr algn="l">
              <a:lnSpc>
                <a:spcPts val="1800"/>
              </a:lnSpc>
              <a:buNone/>
            </a:pPr>
            <a:r>
              <a:rPr lang="en-US" altLang="zh-CN" sz="1000" b="0" i="0" dirty="0">
                <a:solidFill>
                  <a:srgbClr val="000000"/>
                </a:solidFill>
                <a:effectLst/>
                <a:latin typeface="Arial" panose="020B0604020202020204" pitchFamily="34" charset="0"/>
                <a:cs typeface="Arial" panose="020B0604020202020204" pitchFamily="34" charset="0"/>
              </a:rPr>
              <a:t>4.CN106 and CN107 are output connectors.</a:t>
            </a:r>
          </a:p>
          <a:p>
            <a:pPr algn="l">
              <a:lnSpc>
                <a:spcPts val="1800"/>
              </a:lnSpc>
              <a:buNone/>
            </a:pPr>
            <a:r>
              <a:rPr lang="en-US" altLang="zh-CN" sz="1000" b="0" i="0" dirty="0">
                <a:solidFill>
                  <a:srgbClr val="000000"/>
                </a:solidFill>
                <a:effectLst/>
                <a:latin typeface="Arial" panose="020B0604020202020204" pitchFamily="34" charset="0"/>
                <a:cs typeface="Arial" panose="020B0604020202020204" pitchFamily="34" charset="0"/>
              </a:rPr>
              <a:t>5.CN102 is the fan power supply connector.</a:t>
            </a:r>
          </a:p>
          <a:p>
            <a:endParaRPr lang="zh-CN" altLang="en-US" sz="900" dirty="0">
              <a:latin typeface="Arial" panose="020B0604020202020204" pitchFamily="34" charset="0"/>
              <a:cs typeface="Arial" panose="020B0604020202020204" pitchFamily="34" charset="0"/>
            </a:endParaRPr>
          </a:p>
        </p:txBody>
      </p:sp>
      <p:pic>
        <p:nvPicPr>
          <p:cNvPr id="5" name="图片 4" descr="图示, 工程绘图&#10;&#10;AI 生成的内容可能不正确。">
            <a:extLst>
              <a:ext uri="{FF2B5EF4-FFF2-40B4-BE49-F238E27FC236}">
                <a16:creationId xmlns:a16="http://schemas.microsoft.com/office/drawing/2014/main" xmlns="" id="{D3F7744F-F0D4-5ADC-D3E9-8371BFEFDFEA}"/>
              </a:ext>
            </a:extLst>
          </p:cNvPr>
          <p:cNvPicPr>
            <a:picLocks noChangeAspect="1"/>
          </p:cNvPicPr>
          <p:nvPr/>
        </p:nvPicPr>
        <p:blipFill>
          <a:blip r:embed="rId3" cstate="print"/>
          <a:stretch>
            <a:fillRect/>
          </a:stretch>
        </p:blipFill>
        <p:spPr>
          <a:xfrm>
            <a:off x="96434" y="1256488"/>
            <a:ext cx="6665131" cy="4429459"/>
          </a:xfrm>
          <a:prstGeom prst="rect">
            <a:avLst/>
          </a:prstGeom>
        </p:spPr>
      </p:pic>
      <p:pic>
        <p:nvPicPr>
          <p:cNvPr id="18" name="图片 6">
            <a:extLst>
              <a:ext uri="{FF2B5EF4-FFF2-40B4-BE49-F238E27FC236}">
                <a16:creationId xmlns="" xmlns:a16="http://schemas.microsoft.com/office/drawing/2014/main" id="{9F18202A-C855-11FB-B4F6-EAF2BBFB3BE4}"/>
              </a:ext>
            </a:extLst>
          </p:cNvPr>
          <p:cNvPicPr>
            <a:picLocks noChangeAspect="1"/>
          </p:cNvPicPr>
          <p:nvPr/>
        </p:nvPicPr>
        <p:blipFill>
          <a:blip r:embed="rId4" cstate="print"/>
          <a:stretch>
            <a:fillRect/>
          </a:stretch>
        </p:blipFill>
        <p:spPr>
          <a:xfrm>
            <a:off x="5181600" y="124193"/>
            <a:ext cx="1309816" cy="780067"/>
          </a:xfrm>
          <a:prstGeom prst="rect">
            <a:avLst/>
          </a:prstGeom>
        </p:spPr>
      </p:pic>
      <p:sp>
        <p:nvSpPr>
          <p:cNvPr id="19"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0"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21"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945786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36749" y="783260"/>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Connector and Pin Assignment</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3" name="表格 2">
            <a:extLst>
              <a:ext uri="{FF2B5EF4-FFF2-40B4-BE49-F238E27FC236}">
                <a16:creationId xmlns:a16="http://schemas.microsoft.com/office/drawing/2014/main" xmlns="" id="{40916F5E-5C18-6066-F5B0-80984BBD9DE0}"/>
              </a:ext>
            </a:extLst>
          </p:cNvPr>
          <p:cNvGraphicFramePr>
            <a:graphicFrameLocks noGrp="1"/>
          </p:cNvGraphicFramePr>
          <p:nvPr>
            <p:extLst>
              <p:ext uri="{D42A27DB-BD31-4B8C-83A1-F6EECF244321}">
                <p14:modId xmlns:p14="http://schemas.microsoft.com/office/powerpoint/2010/main" xmlns="" val="3003442656"/>
              </p:ext>
            </p:extLst>
          </p:nvPr>
        </p:nvGraphicFramePr>
        <p:xfrm>
          <a:off x="478608" y="1188891"/>
          <a:ext cx="4906557" cy="1936656"/>
        </p:xfrm>
        <a:graphic>
          <a:graphicData uri="http://schemas.openxmlformats.org/drawingml/2006/table">
            <a:tbl>
              <a:tblPr>
                <a:tableStyleId>{5C22544A-7EE6-4342-B048-85BDC9FD1C3A}</a:tableStyleId>
              </a:tblPr>
              <a:tblGrid>
                <a:gridCol w="1517911">
                  <a:extLst>
                    <a:ext uri="{9D8B030D-6E8A-4147-A177-3AD203B41FA5}">
                      <a16:colId xmlns:a16="http://schemas.microsoft.com/office/drawing/2014/main" xmlns="" val="2873629455"/>
                    </a:ext>
                  </a:extLst>
                </a:gridCol>
                <a:gridCol w="1694323">
                  <a:extLst>
                    <a:ext uri="{9D8B030D-6E8A-4147-A177-3AD203B41FA5}">
                      <a16:colId xmlns:a16="http://schemas.microsoft.com/office/drawing/2014/main" xmlns="" val="1810354664"/>
                    </a:ext>
                  </a:extLst>
                </a:gridCol>
                <a:gridCol w="1694323">
                  <a:extLst>
                    <a:ext uri="{9D8B030D-6E8A-4147-A177-3AD203B41FA5}">
                      <a16:colId xmlns:a16="http://schemas.microsoft.com/office/drawing/2014/main" xmlns="" val="2716422410"/>
                    </a:ext>
                  </a:extLst>
                </a:gridCol>
              </a:tblGrid>
              <a:tr h="300361">
                <a:tc>
                  <a:txBody>
                    <a:bodyPr/>
                    <a:lstStyle/>
                    <a:p>
                      <a:pPr algn="ctr" fontAlgn="b"/>
                      <a:r>
                        <a:rPr lang="en-US" sz="1000" b="1" u="none" strike="noStrike" dirty="0">
                          <a:effectLst/>
                          <a:latin typeface="Arial" panose="020B0604020202020204" pitchFamily="34" charset="0"/>
                          <a:cs typeface="Arial" panose="020B0604020202020204" pitchFamily="34" charset="0"/>
                        </a:rPr>
                        <a:t>Position</a:t>
                      </a:r>
                      <a:endParaRPr lang="en-US" sz="10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fontAlgn="b"/>
                      <a:r>
                        <a:rPr lang="en-US" sz="1000" b="1" u="none" strike="noStrike">
                          <a:effectLst/>
                          <a:latin typeface="Arial" panose="020B0604020202020204" pitchFamily="34" charset="0"/>
                          <a:cs typeface="Arial" panose="020B0604020202020204" pitchFamily="34" charset="0"/>
                        </a:rPr>
                        <a:t>Connector / Connection</a:t>
                      </a:r>
                      <a:endParaRPr lang="en-US" sz="10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Maximum</a:t>
                      </a:r>
                    </a:p>
                    <a:p>
                      <a:pPr algn="ctr" fontAlgn="b"/>
                      <a:r>
                        <a:rPr lang="en-US" sz="900" u="none" strike="noStrike">
                          <a:effectLst/>
                          <a:latin typeface="Arial" panose="020B0604020202020204" pitchFamily="34" charset="0"/>
                          <a:cs typeface="Arial" panose="020B0604020202020204" pitchFamily="34" charset="0"/>
                        </a:rPr>
                        <a:t>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180000">
                <a:tc rowSpan="4">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Input Connector</a:t>
                      </a:r>
                    </a:p>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CN1</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Mating with JST VHR-3N</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effectLst/>
                          <a:latin typeface="Arial" panose="020B0604020202020204" pitchFamily="34" charset="0"/>
                          <a:cs typeface="Arial" panose="020B0604020202020204" pitchFamily="34" charset="0"/>
                        </a:rPr>
                        <a:t>Pin Number</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dirty="0">
                          <a:solidFill>
                            <a:schemeClr val="tx1"/>
                          </a:solidFill>
                          <a:effectLst/>
                          <a:latin typeface="Arial" panose="020B0604020202020204" pitchFamily="34" charset="0"/>
                          <a:ea typeface="+mn-ea"/>
                          <a:cs typeface="Arial" panose="020B0604020202020204" pitchFamily="34" charset="0"/>
                        </a:rPr>
                        <a:t>Function</a:t>
                      </a:r>
                      <a:endParaRPr lang="zh-CN" altLang="en-US" sz="900" b="1" i="0" u="none" strike="noStrike" dirty="0">
                        <a:solidFill>
                          <a:schemeClr val="tx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L</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Line </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Neutral</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r h="241193">
                <a:tc rowSpan="4">
                  <a:txBody>
                    <a:bodyPr/>
                    <a:lstStyle/>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F</a:t>
                      </a:r>
                      <a:r>
                        <a:rPr lang="en-US" altLang="zh-CN"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an Connector</a:t>
                      </a:r>
                    </a:p>
                    <a:p>
                      <a:pPr marL="0" algn="ctr" defTabSz="685800" rtl="0" eaLnBrk="1" fontAlgn="b" latinLnBrk="0" hangingPunct="1"/>
                      <a:endParaRPr lang="en-US" altLang="zh-CN"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marL="0" algn="ctr" defTabSz="685800" rtl="0" eaLnBrk="1" fontAlgn="b" latinLnBrk="0" hangingPunct="1"/>
                      <a:r>
                        <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rPr>
                        <a:t>CN102</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Mating with Molex 511910200</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43032373"/>
                  </a:ext>
                </a:extLst>
              </a:tr>
              <a:tr h="250644">
                <a:tc vMerge="1">
                  <a:txBody>
                    <a:bodyPr/>
                    <a:lstStyle/>
                    <a:p>
                      <a:pPr marL="0" algn="ctr" defTabSz="685800" rtl="0" eaLnBrk="1" fontAlgn="b" latinLnBrk="0" hangingPunct="1"/>
                      <a:endPar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effectLst/>
                          <a:latin typeface="Arial" panose="020B0604020202020204" pitchFamily="34" charset="0"/>
                          <a:cs typeface="Arial" panose="020B0604020202020204" pitchFamily="34" charset="0"/>
                        </a:rPr>
                        <a:t>Pin Number</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dirty="0">
                          <a:solidFill>
                            <a:schemeClr val="tx1"/>
                          </a:solidFill>
                          <a:effectLst/>
                          <a:latin typeface="Arial" panose="020B0604020202020204" pitchFamily="34" charset="0"/>
                          <a:ea typeface="+mn-ea"/>
                          <a:cs typeface="Arial" panose="020B0604020202020204" pitchFamily="34" charset="0"/>
                        </a:rPr>
                        <a:t>Function</a:t>
                      </a:r>
                      <a:endParaRPr lang="zh-CN" altLang="en-US" sz="900" b="1" i="0" u="none" strike="noStrike" dirty="0">
                        <a:solidFill>
                          <a:schemeClr val="tx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15102485"/>
                  </a:ext>
                </a:extLst>
              </a:tr>
              <a:tr h="212229">
                <a:tc vMerge="1">
                  <a:txBody>
                    <a:bodyPr/>
                    <a:lstStyle/>
                    <a:p>
                      <a:pPr marL="0" algn="ctr" defTabSz="685800" rtl="0" eaLnBrk="1" fontAlgn="b" latinLnBrk="0" hangingPunct="1"/>
                      <a:endPar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Positive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10079279"/>
                  </a:ext>
                </a:extLst>
              </a:tr>
              <a:tr h="212229">
                <a:tc vMerge="1">
                  <a:txBody>
                    <a:bodyPr/>
                    <a:lstStyle/>
                    <a:p>
                      <a:pPr marL="0" algn="ctr" defTabSz="685800" rtl="0" eaLnBrk="1" fontAlgn="b" latinLnBrk="0" hangingPunct="1"/>
                      <a:endParaRPr lang="en-US" sz="900" b="0" i="0" u="none" strike="noStrike" kern="1200"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Return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3621469"/>
                  </a:ext>
                </a:extLst>
              </a:tr>
            </a:tbl>
          </a:graphicData>
        </a:graphic>
      </p:graphicFrame>
      <p:graphicFrame>
        <p:nvGraphicFramePr>
          <p:cNvPr id="5" name="表格 4">
            <a:extLst>
              <a:ext uri="{FF2B5EF4-FFF2-40B4-BE49-F238E27FC236}">
                <a16:creationId xmlns:a16="http://schemas.microsoft.com/office/drawing/2014/main" xmlns="" id="{7B218F0B-7EAC-E7E1-B096-E81CD0BB1A40}"/>
              </a:ext>
            </a:extLst>
          </p:cNvPr>
          <p:cNvGraphicFramePr>
            <a:graphicFrameLocks noGrp="1"/>
          </p:cNvGraphicFramePr>
          <p:nvPr>
            <p:extLst>
              <p:ext uri="{D42A27DB-BD31-4B8C-83A1-F6EECF244321}">
                <p14:modId xmlns:p14="http://schemas.microsoft.com/office/powerpoint/2010/main" xmlns="" val="1863628723"/>
              </p:ext>
            </p:extLst>
          </p:nvPr>
        </p:nvGraphicFramePr>
        <p:xfrm>
          <a:off x="478608" y="3320981"/>
          <a:ext cx="4906557" cy="1118722"/>
        </p:xfrm>
        <a:graphic>
          <a:graphicData uri="http://schemas.openxmlformats.org/drawingml/2006/table">
            <a:tbl>
              <a:tblPr>
                <a:tableStyleId>{5C22544A-7EE6-4342-B048-85BDC9FD1C3A}</a:tableStyleId>
              </a:tblPr>
              <a:tblGrid>
                <a:gridCol w="1517911">
                  <a:extLst>
                    <a:ext uri="{9D8B030D-6E8A-4147-A177-3AD203B41FA5}">
                      <a16:colId xmlns:a16="http://schemas.microsoft.com/office/drawing/2014/main" xmlns="" val="2873629455"/>
                    </a:ext>
                  </a:extLst>
                </a:gridCol>
                <a:gridCol w="1694323">
                  <a:extLst>
                    <a:ext uri="{9D8B030D-6E8A-4147-A177-3AD203B41FA5}">
                      <a16:colId xmlns:a16="http://schemas.microsoft.com/office/drawing/2014/main" xmlns="" val="1810354664"/>
                    </a:ext>
                  </a:extLst>
                </a:gridCol>
                <a:gridCol w="1694323">
                  <a:extLst>
                    <a:ext uri="{9D8B030D-6E8A-4147-A177-3AD203B41FA5}">
                      <a16:colId xmlns:a16="http://schemas.microsoft.com/office/drawing/2014/main" xmlns="" val="2716422410"/>
                    </a:ext>
                  </a:extLst>
                </a:gridCol>
              </a:tblGrid>
              <a:tr h="300361">
                <a:tc>
                  <a:txBody>
                    <a:bodyPr/>
                    <a:lstStyle/>
                    <a:p>
                      <a:pPr algn="ctr" fontAlgn="b"/>
                      <a:r>
                        <a:rPr lang="en-US" sz="1000" b="1" u="none" strike="noStrike">
                          <a:effectLst/>
                          <a:latin typeface="Arial" panose="020B0604020202020204" pitchFamily="34" charset="0"/>
                          <a:cs typeface="Arial" panose="020B0604020202020204" pitchFamily="34" charset="0"/>
                        </a:rPr>
                        <a:t>Position</a:t>
                      </a:r>
                      <a:endParaRPr lang="en-US" sz="10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fontAlgn="b"/>
                      <a:r>
                        <a:rPr lang="en-US" sz="1000" b="1" u="none" strike="noStrike" dirty="0">
                          <a:effectLst/>
                          <a:latin typeface="Arial" panose="020B0604020202020204" pitchFamily="34" charset="0"/>
                          <a:cs typeface="Arial" panose="020B0604020202020204" pitchFamily="34" charset="0"/>
                        </a:rPr>
                        <a:t>Connector / Connection</a:t>
                      </a:r>
                      <a:endParaRPr lang="en-US" sz="10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Maximum</a:t>
                      </a:r>
                    </a:p>
                    <a:p>
                      <a:pPr algn="ctr" fontAlgn="b"/>
                      <a:r>
                        <a:rPr lang="en-US" sz="900" u="none" strike="noStrike">
                          <a:effectLst/>
                          <a:latin typeface="Arial" panose="020B0604020202020204" pitchFamily="34" charset="0"/>
                          <a:cs typeface="Arial" panose="020B0604020202020204" pitchFamily="34" charset="0"/>
                        </a:rPr>
                        <a:t>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278361">
                <a:tc rowSpan="4">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Output Connector</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Output terminal blocks, M3.5 Screw</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solidFill>
                            <a:schemeClr val="tx1"/>
                          </a:solidFill>
                          <a:effectLst/>
                          <a:latin typeface="Arial" panose="020B0604020202020204" pitchFamily="34" charset="0"/>
                          <a:cs typeface="Arial" panose="020B0604020202020204" pitchFamily="34" charset="0"/>
                        </a:rPr>
                        <a:t>Designator</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dirty="0">
                          <a:solidFill>
                            <a:schemeClr val="tx1"/>
                          </a:solidFill>
                          <a:effectLst/>
                          <a:latin typeface="Arial" panose="020B0604020202020204" pitchFamily="34" charset="0"/>
                          <a:ea typeface="+mn-ea"/>
                          <a:cs typeface="Arial" panose="020B0604020202020204" pitchFamily="34" charset="0"/>
                        </a:rPr>
                        <a:t>Function</a:t>
                      </a:r>
                      <a:endParaRPr lang="zh-CN" altLang="en-US" sz="900" b="1" i="0" u="none" strike="noStrike" dirty="0">
                        <a:solidFill>
                          <a:schemeClr val="tx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CN106</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Output positive</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CN107</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Output return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bl>
          </a:graphicData>
        </a:graphic>
      </p:graphicFrame>
      <p:sp>
        <p:nvSpPr>
          <p:cNvPr id="2" name="文本框 38">
            <a:extLst>
              <a:ext uri="{FF2B5EF4-FFF2-40B4-BE49-F238E27FC236}">
                <a16:creationId xmlns:a16="http://schemas.microsoft.com/office/drawing/2014/main" xmlns="" id="{D6D391AE-587E-FB53-A395-EC554776514A}"/>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10" name="文本框 9">
            <a:extLst>
              <a:ext uri="{FF2B5EF4-FFF2-40B4-BE49-F238E27FC236}">
                <a16:creationId xmlns:a16="http://schemas.microsoft.com/office/drawing/2014/main" xmlns="" id="{9EDAFE7E-D5AA-AF0F-4ECB-3C002B8A632B}"/>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pic>
        <p:nvPicPr>
          <p:cNvPr id="18"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19"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0"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21"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277172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48">
            <a:extLst>
              <a:ext uri="{FF2B5EF4-FFF2-40B4-BE49-F238E27FC236}">
                <a16:creationId xmlns:a16="http://schemas.microsoft.com/office/drawing/2014/main" xmlns="" id="{F6702B88-C4ED-09E3-6A89-62C37B68F83B}"/>
              </a:ext>
            </a:extLst>
          </p:cNvPr>
          <p:cNvSpPr txBox="1"/>
          <p:nvPr/>
        </p:nvSpPr>
        <p:spPr>
          <a:xfrm>
            <a:off x="3501828" y="802468"/>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Auxiliary Power Supply</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3E6E27FE-36B3-5BD4-2F50-F5D2F89554CD}"/>
              </a:ext>
            </a:extLst>
          </p:cNvPr>
          <p:cNvSpPr txBox="1"/>
          <p:nvPr/>
        </p:nvSpPr>
        <p:spPr>
          <a:xfrm>
            <a:off x="3444814" y="1082219"/>
            <a:ext cx="3127436" cy="553998"/>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An additional 12V 0.5A power supply is provided. It can be used as fan power. Please note this voltage is not isolated from main output.</a:t>
            </a:r>
            <a:endParaRPr lang="zh-CN" altLang="zh-CN" sz="1000" dirty="0">
              <a:latin typeface="Arial" panose="020B0604020202020204" pitchFamily="34" charset="0"/>
              <a:cs typeface="Arial" panose="020B0604020202020204" pitchFamily="34" charset="0"/>
            </a:endParaRPr>
          </a:p>
        </p:txBody>
      </p:sp>
      <p:sp>
        <p:nvSpPr>
          <p:cNvPr id="12" name="文本框 48">
            <a:extLst>
              <a:ext uri="{FF2B5EF4-FFF2-40B4-BE49-F238E27FC236}">
                <a16:creationId xmlns:a16="http://schemas.microsoft.com/office/drawing/2014/main" xmlns="" id="{0CE801CA-0388-002D-1FEC-D58CAB30A654}"/>
              </a:ext>
            </a:extLst>
          </p:cNvPr>
          <p:cNvSpPr txBox="1"/>
          <p:nvPr/>
        </p:nvSpPr>
        <p:spPr>
          <a:xfrm>
            <a:off x="343398" y="802468"/>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Voltage Trimming</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8D3F70EC-A8EC-08A8-B6EF-1A7B1D90784F}"/>
              </a:ext>
            </a:extLst>
          </p:cNvPr>
          <p:cNvSpPr txBox="1"/>
          <p:nvPr/>
        </p:nvSpPr>
        <p:spPr>
          <a:xfrm>
            <a:off x="315020" y="1146376"/>
            <a:ext cx="3026436" cy="2246769"/>
          </a:xfrm>
          <a:prstGeom prst="rect">
            <a:avLst/>
          </a:prstGeom>
          <a:noFill/>
        </p:spPr>
        <p:txBody>
          <a:bodyPr wrap="square" rtlCol="0">
            <a:spAutoFit/>
          </a:bodyPr>
          <a:lstStyle/>
          <a:p>
            <a:r>
              <a:rPr lang="en-US" altLang="zh-CN" sz="1000">
                <a:latin typeface="Arial" panose="020B0604020202020204" pitchFamily="34" charset="0"/>
                <a:cs typeface="Arial" panose="020B0604020202020204" pitchFamily="34" charset="0"/>
              </a:rPr>
              <a:t>The power supply provides a potentiometer for user to adjust the output voltage. Switch the potentiometer clockwise to increase the output voltage, switch the potentiometer counterclockwise to decrease the output voltage. </a:t>
            </a:r>
          </a:p>
          <a:p>
            <a:r>
              <a:rPr lang="en-US" altLang="zh-CN" sz="1000">
                <a:latin typeface="Arial" panose="020B0604020202020204" pitchFamily="34" charset="0"/>
                <a:cs typeface="Arial" panose="020B0604020202020204" pitchFamily="34" charset="0"/>
              </a:rPr>
              <a:t>Please reference to Output Specification for the output voltage range which user shall trim the voltage within. </a:t>
            </a:r>
          </a:p>
          <a:p>
            <a:r>
              <a:rPr lang="en-US" altLang="zh-CN" sz="1000">
                <a:latin typeface="Arial" panose="020B0604020202020204" pitchFamily="34" charset="0"/>
                <a:cs typeface="Arial" panose="020B0604020202020204" pitchFamily="34" charset="0"/>
              </a:rPr>
              <a:t>When the output is adjusted below nominal value, the maximum output current is the same as the nominal output, when the output is adjusted above nominal value, the output power cannot exceed the nominal maximum power (the maximum output current used should be reduced accordingly). </a:t>
            </a:r>
            <a:endParaRPr lang="zh-CN" altLang="zh-CN" sz="1000">
              <a:latin typeface="Arial" panose="020B0604020202020204" pitchFamily="34" charset="0"/>
              <a:cs typeface="Arial" panose="020B0604020202020204" pitchFamily="34" charset="0"/>
            </a:endParaRPr>
          </a:p>
        </p:txBody>
      </p:sp>
      <p:sp>
        <p:nvSpPr>
          <p:cNvPr id="2" name="文本框 38">
            <a:extLst>
              <a:ext uri="{FF2B5EF4-FFF2-40B4-BE49-F238E27FC236}">
                <a16:creationId xmlns:a16="http://schemas.microsoft.com/office/drawing/2014/main" xmlns="" id="{2AD25C11-3EF9-E669-85D8-DC074E1AF064}"/>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A02, Jan, 2026</a:t>
            </a:r>
            <a:endParaRPr lang="zh-CN" altLang="en-US" sz="800" i="1" dirty="0"/>
          </a:p>
        </p:txBody>
      </p:sp>
      <p:sp>
        <p:nvSpPr>
          <p:cNvPr id="19" name="文本框 18">
            <a:extLst>
              <a:ext uri="{FF2B5EF4-FFF2-40B4-BE49-F238E27FC236}">
                <a16:creationId xmlns:a16="http://schemas.microsoft.com/office/drawing/2014/main" xmlns="" id="{2CE920A8-8515-CAC7-27DE-347FAC84E5D7}"/>
              </a:ext>
            </a:extLst>
          </p:cNvPr>
          <p:cNvSpPr txBox="1"/>
          <p:nvPr/>
        </p:nvSpPr>
        <p:spPr>
          <a:xfrm>
            <a:off x="343399" y="307085"/>
            <a:ext cx="4355771"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AC/DC Power Series for Industrial/Medical Application</a:t>
            </a:r>
            <a:endParaRPr lang="zh-CN" altLang="en-US" sz="1200" b="1" dirty="0">
              <a:solidFill>
                <a:schemeClr val="accent6"/>
              </a:solidFill>
              <a:latin typeface="Arial" panose="020B0604020202020204" pitchFamily="34" charset="0"/>
              <a:cs typeface="Arial" panose="020B0604020202020204" pitchFamily="34" charset="0"/>
            </a:endParaRPr>
          </a:p>
        </p:txBody>
      </p:sp>
      <p:pic>
        <p:nvPicPr>
          <p:cNvPr id="20"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23"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5"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26" name="文本框 17">
            <a:extLst>
              <a:ext uri="{FF2B5EF4-FFF2-40B4-BE49-F238E27FC236}">
                <a16:creationId xmlns:a16="http://schemas.microsoft.com/office/drawing/2014/main" xmlns="" id="{3A8E5F3E-4BAB-4FCA-8C72-E5A5A49994E3}"/>
              </a:ext>
            </a:extLst>
          </p:cNvPr>
          <p:cNvSpPr txBox="1"/>
          <p:nvPr/>
        </p:nvSpPr>
        <p:spPr>
          <a:xfrm>
            <a:off x="305298"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BPA-PNS600</a:t>
            </a:r>
            <a:endParaRPr lang="zh-CN" altLang="en-US" sz="2000" b="1"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5561712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1.08.31"/>
  <p:tag name="AS_TITLE" val="Aspose.Slides for Java"/>
  <p:tag name="AS_VERSION" val="21.8"/>
</p:tagLst>
</file>

<file path=ppt/theme/theme1.xml><?xml version="1.0" encoding="utf-8"?>
<a:theme xmlns:a="http://schemas.openxmlformats.org/drawingml/2006/main" name="Office 主题​​">
  <a:themeElements>
    <a:clrScheme name="Custom 2">
      <a:dk1>
        <a:sysClr val="windowText" lastClr="000000"/>
      </a:dk1>
      <a:lt1>
        <a:sysClr val="window" lastClr="FFFFFF"/>
      </a:lt1>
      <a:dk2>
        <a:srgbClr val="666666"/>
      </a:dk2>
      <a:lt2>
        <a:srgbClr val="D2D2D2"/>
      </a:lt2>
      <a:accent1>
        <a:srgbClr val="C3DCFF"/>
      </a:accent1>
      <a:accent2>
        <a:srgbClr val="72A0FF"/>
      </a:accent2>
      <a:accent3>
        <a:srgbClr val="4B98FF"/>
      </a:accent3>
      <a:accent4>
        <a:srgbClr val="72A0FF"/>
      </a:accent4>
      <a:accent5>
        <a:srgbClr val="005BD3"/>
      </a:accent5>
      <a:accent6>
        <a:srgbClr val="00349E"/>
      </a:accent6>
      <a:hlink>
        <a:srgbClr val="17BBFD"/>
      </a:hlink>
      <a:folHlink>
        <a:srgbClr val="005BD3"/>
      </a:folHlink>
    </a:clrScheme>
    <a:fontScheme name="Office 主题​​">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文档" ma:contentTypeID="0x010100856423B637FB93449358C6D8CE9617B5" ma:contentTypeVersion="2" ma:contentTypeDescription="新建文档。" ma:contentTypeScope="" ma:versionID="40be2aacb5628a2da73d7a300b9a0192">
  <xsd:schema xmlns:xsd="http://www.w3.org/2001/XMLSchema" xmlns:xs="http://www.w3.org/2001/XMLSchema" xmlns:p="http://schemas.microsoft.com/office/2006/metadata/properties" xmlns:ns2="72f30078-7c78-4c58-a6f3-19a26e97c567" targetNamespace="http://schemas.microsoft.com/office/2006/metadata/properties" ma:root="true" ma:fieldsID="3edad16c13de9b86bdfe916934afec90" ns2:_="">
    <xsd:import namespace="72f30078-7c78-4c58-a6f3-19a26e97c56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30078-7c78-4c58-a6f3-19a26e97c567" elementFormDefault="qualified">
    <xsd:import namespace="http://schemas.microsoft.com/office/2006/documentManagement/types"/>
    <xsd:import namespace="http://schemas.microsoft.com/office/infopath/2007/PartnerControls"/>
    <xsd:element name="SharedWithUsers" ma:index="8" nillable="true" ma:displayName="共享对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享对象详细信息"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F43206-E14D-4943-B775-5DA267461478}">
  <ds:schemaRefs>
    <ds:schemaRef ds:uri="http://purl.org/dc/dcmitype/"/>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purl.org/dc/terms/"/>
    <ds:schemaRef ds:uri="http://schemas.openxmlformats.org/package/2006/metadata/core-properties"/>
    <ds:schemaRef ds:uri="72f30078-7c78-4c58-a6f3-19a26e97c567"/>
    <ds:schemaRef ds:uri="http://www.w3.org/XML/1998/namespace"/>
  </ds:schemaRefs>
</ds:datastoreItem>
</file>

<file path=customXml/itemProps2.xml><?xml version="1.0" encoding="utf-8"?>
<ds:datastoreItem xmlns:ds="http://schemas.openxmlformats.org/officeDocument/2006/customXml" ds:itemID="{600A46C6-0552-4E81-814D-8E4D78383925}">
  <ds:schemaRefs>
    <ds:schemaRef ds:uri="http://schemas.microsoft.com/sharepoint/v3/contenttype/forms"/>
  </ds:schemaRefs>
</ds:datastoreItem>
</file>

<file path=customXml/itemProps3.xml><?xml version="1.0" encoding="utf-8"?>
<ds:datastoreItem xmlns:ds="http://schemas.openxmlformats.org/officeDocument/2006/customXml" ds:itemID="{295F11D5-083E-4086-BA91-8121BF20E97B}">
  <ds:schemaRefs/>
</ds:datastoreItem>
</file>

<file path=docProps/app.xml><?xml version="1.0" encoding="utf-8"?>
<Properties xmlns="http://schemas.openxmlformats.org/officeDocument/2006/extended-properties" xmlns:vt="http://schemas.openxmlformats.org/officeDocument/2006/docPropsVTypes">
  <Template>Office Theme</Template>
  <TotalTime>713</TotalTime>
  <Words>1517</Words>
  <Application>Microsoft Office PowerPoint</Application>
  <PresentationFormat>A4 Paper (210x297 mm)</PresentationFormat>
  <Paragraphs>422</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主题​​</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PFS1500 Datasheet</dc:title>
  <dc:creator>Baohua Wang</dc:creator>
  <cp:lastModifiedBy>Tonie Messina</cp:lastModifiedBy>
  <cp:revision>33</cp:revision>
  <cp:lastPrinted>2021-11-15T11:56:22Z</cp:lastPrinted>
  <dcterms:created xsi:type="dcterms:W3CDTF">2021-11-13T11:40:53Z</dcterms:created>
  <dcterms:modified xsi:type="dcterms:W3CDTF">2026-06-18T15:55:32Z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0x010100856423B637FB93449358C6D8CE9617B5</vt:lpwstr>
  </property>
</Properties>
</file>