
<file path=[Content_Types].xml><?xml version="1.0" encoding="utf-8"?>
<Types xmlns="http://schemas.openxmlformats.org/package/2006/content-types">
  <Override PartName="/customXml/itemProps2.xml" ContentType="application/vnd.openxmlformats-officedocument.customXmlProperties+xml"/>
  <Override PartName="/customXml/itemProps3.xml" ContentType="application/vnd.openxmlformats-officedocument.customXmlProperties+xml"/>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Default Extension="wdp" ContentType="image/vnd.ms-photo"/>
  <Override PartName="/ppt/slideLayouts/slideLayout10.xml" ContentType="application/vnd.openxmlformats-officedocument.presentationml.slideLayout+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1"/>
  </p:notesMasterIdLst>
  <p:handoutMasterIdLst>
    <p:handoutMasterId r:id="rId12"/>
  </p:handoutMasterIdLst>
  <p:sldIdLst>
    <p:sldId id="263" r:id="rId5"/>
    <p:sldId id="260" r:id="rId6"/>
    <p:sldId id="261" r:id="rId7"/>
    <p:sldId id="265" r:id="rId8"/>
    <p:sldId id="262" r:id="rId9"/>
    <p:sldId id="266" r:id="rId10"/>
  </p:sldIdLst>
  <p:sldSz cx="6858000" cy="9906000" type="A4"/>
  <p:notesSz cx="6797675" cy="9926638"/>
  <p:custDataLst>
    <p:tags r:id="rId13"/>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7E98A5F-86EE-427D-A560-7AAC94705F3A}" v="1" dt="2026-02-28T12:06:40.867"/>
  </p1510:revLst>
</p1510:revInfo>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00" d="100"/>
          <a:sy n="100" d="100"/>
        </p:scale>
        <p:origin x="-2124" y="-72"/>
      </p:cViewPr>
      <p:guideLst>
        <p:guide orient="horz" pos="3120"/>
        <p:guide pos="2160"/>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gs" Target="tags/tag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handoutMaster" Target="handoutMasters/handout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a:extLst>
              <a:ext uri="{FF2B5EF4-FFF2-40B4-BE49-F238E27FC236}">
                <a16:creationId xmlns:a16="http://schemas.microsoft.com/office/drawing/2014/main" xmlns="" id="{16182230-878E-4472-AA18-E8CB4CE1E906}"/>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r>
              <a:rPr lang="en-US" altLang="zh-CN"/>
              <a:t>Energy start</a:t>
            </a:r>
            <a:endParaRPr lang="zh-CN" altLang="en-US"/>
          </a:p>
        </p:txBody>
      </p:sp>
      <p:sp>
        <p:nvSpPr>
          <p:cNvPr id="3" name="日期占位符 2">
            <a:extLst>
              <a:ext uri="{FF2B5EF4-FFF2-40B4-BE49-F238E27FC236}">
                <a16:creationId xmlns:a16="http://schemas.microsoft.com/office/drawing/2014/main" xmlns="" id="{130036A5-B85E-44CD-A0F1-65C572CE9FDE}"/>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F2925F96-5F5C-4440-98CC-E2F7BEC43E8D}" type="datetimeFigureOut">
              <a:rPr lang="zh-CN" altLang="en-US" smtClean="0"/>
              <a:pPr/>
              <a:t>2026/6/18</a:t>
            </a:fld>
            <a:endParaRPr lang="zh-CN" altLang="en-US"/>
          </a:p>
        </p:txBody>
      </p:sp>
      <p:sp>
        <p:nvSpPr>
          <p:cNvPr id="4" name="页脚占位符 3">
            <a:extLst>
              <a:ext uri="{FF2B5EF4-FFF2-40B4-BE49-F238E27FC236}">
                <a16:creationId xmlns:a16="http://schemas.microsoft.com/office/drawing/2014/main" xmlns="" id="{862E0128-63FC-40E7-964C-3F05C4429209}"/>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a:extLst>
              <a:ext uri="{FF2B5EF4-FFF2-40B4-BE49-F238E27FC236}">
                <a16:creationId xmlns:a16="http://schemas.microsoft.com/office/drawing/2014/main" xmlns="" id="{BA7EB8ED-D54A-4147-ACE9-E4D9CCBED8B0}"/>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45C1C03C-6FFE-4CDE-A736-1CA934A7A33D}" type="slidenum">
              <a:rPr lang="zh-CN" altLang="en-US" smtClean="0"/>
              <a:pPr/>
              <a:t>‹#›</a:t>
            </a:fld>
            <a:endParaRPr lang="zh-CN" altLang="en-US"/>
          </a:p>
        </p:txBody>
      </p:sp>
    </p:spTree>
    <p:extLst>
      <p:ext uri="{BB962C8B-B14F-4D97-AF65-F5344CB8AC3E}">
        <p14:creationId xmlns:p14="http://schemas.microsoft.com/office/powerpoint/2010/main" xmlns="" val="195037372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r>
              <a:rPr lang="en-US" altLang="zh-CN"/>
              <a:t>Energy start</a:t>
            </a:r>
            <a:endParaRPr lang="zh-CN" altLang="en-US"/>
          </a:p>
        </p:txBody>
      </p:sp>
      <p:sp>
        <p:nvSpPr>
          <p:cNvPr id="3" name="日期占位符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8E254CA-3DD5-4176-AC0F-23726732DA5F}" type="datetimeFigureOut">
              <a:rPr lang="zh-CN" altLang="en-US" smtClean="0"/>
              <a:pPr/>
              <a:t>2026/6/18</a:t>
            </a:fld>
            <a:endParaRPr lang="zh-CN" altLang="en-US"/>
          </a:p>
        </p:txBody>
      </p:sp>
      <p:sp>
        <p:nvSpPr>
          <p:cNvPr id="4" name="幻灯片图像占位符 3"/>
          <p:cNvSpPr>
            <a:spLocks noGrp="1" noRot="1" noChangeAspect="1"/>
          </p:cNvSpPr>
          <p:nvPr>
            <p:ph type="sldImg" idx="2"/>
          </p:nvPr>
        </p:nvSpPr>
        <p:spPr>
          <a:xfrm>
            <a:off x="2239963" y="1241425"/>
            <a:ext cx="2317750" cy="3349625"/>
          </a:xfrm>
          <a:prstGeom prst="rect">
            <a:avLst/>
          </a:prstGeom>
          <a:noFill/>
          <a:ln w="12700">
            <a:solidFill>
              <a:prstClr val="black"/>
            </a:solidFill>
          </a:ln>
        </p:spPr>
      </p:sp>
      <p:sp>
        <p:nvSpPr>
          <p:cNvPr id="5" name="备注占位符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CB52A673-42C0-4208-994A-27D013308DE3}" type="slidenum">
              <a:rPr lang="zh-CN" altLang="en-US" smtClean="0"/>
              <a:pPr/>
              <a:t>‹#›</a:t>
            </a:fld>
            <a:endParaRPr lang="zh-CN" altLang="en-US"/>
          </a:p>
        </p:txBody>
      </p:sp>
    </p:spTree>
    <p:extLst>
      <p:ext uri="{BB962C8B-B14F-4D97-AF65-F5344CB8AC3E}">
        <p14:creationId xmlns:p14="http://schemas.microsoft.com/office/powerpoint/2010/main" xmlns="" val="73042618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B52A673-42C0-4208-994A-27D013308DE3}" type="slidenum">
              <a:rPr lang="zh-CN" altLang="en-US" smtClean="0"/>
              <a:pPr/>
              <a:t>5</a:t>
            </a:fld>
            <a:endParaRPr lang="zh-CN" altLang="en-US"/>
          </a:p>
        </p:txBody>
      </p:sp>
    </p:spTree>
    <p:extLst>
      <p:ext uri="{BB962C8B-B14F-4D97-AF65-F5344CB8AC3E}">
        <p14:creationId xmlns:p14="http://schemas.microsoft.com/office/powerpoint/2010/main" xmlns="" val="11893217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zh-CN" altLang="en-US"/>
              <a:t>单击此处编辑母版标题样式</a:t>
            </a:r>
            <a:endParaRPr lang="en-US"/>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endParaRPr lang="en-US"/>
          </a:p>
        </p:txBody>
      </p:sp>
      <p:sp>
        <p:nvSpPr>
          <p:cNvPr id="4" name="Date Placeholder 3"/>
          <p:cNvSpPr>
            <a:spLocks noGrp="1"/>
          </p:cNvSpPr>
          <p:nvPr>
            <p:ph type="dt" sz="half" idx="10"/>
          </p:nvPr>
        </p:nvSpPr>
        <p:spPr/>
        <p:txBody>
          <a:bodyPr/>
          <a:lstStyle/>
          <a:p>
            <a:fld id="{522C3B38-D2E6-405B-84B1-6E548933D1A6}" type="datetime1">
              <a:rPr lang="zh-CN" altLang="en-US" smtClean="0"/>
              <a:pPr/>
              <a:t>2026/6/18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BD16B002-8E01-411A-A80D-FB322A9A255B}" type="slidenum">
              <a:rPr lang="zh-CN" altLang="en-US" smtClean="0"/>
              <a:pPr/>
              <a:t>‹#›</a:t>
            </a:fld>
            <a:endParaRPr lang="zh-CN" altLang="en-US"/>
          </a:p>
        </p:txBody>
      </p:sp>
    </p:spTree>
    <p:extLst>
      <p:ext uri="{BB962C8B-B14F-4D97-AF65-F5344CB8AC3E}">
        <p14:creationId xmlns:p14="http://schemas.microsoft.com/office/powerpoint/2010/main" xmlns="" val="14781349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a:p>
        </p:txBody>
      </p:sp>
      <p:sp>
        <p:nvSpPr>
          <p:cNvPr id="4" name="Date Placeholder 3"/>
          <p:cNvSpPr>
            <a:spLocks noGrp="1"/>
          </p:cNvSpPr>
          <p:nvPr>
            <p:ph type="dt" sz="half" idx="10"/>
          </p:nvPr>
        </p:nvSpPr>
        <p:spPr/>
        <p:txBody>
          <a:bodyPr/>
          <a:lstStyle/>
          <a:p>
            <a:fld id="{45DC0C56-040B-4D97-BB3D-FFD9A5684991}" type="datetime1">
              <a:rPr lang="zh-CN" altLang="en-US" smtClean="0"/>
              <a:pPr/>
              <a:t>2026/6/18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BD16B002-8E01-411A-A80D-FB322A9A255B}" type="slidenum">
              <a:rPr lang="zh-CN" altLang="en-US" smtClean="0"/>
              <a:pPr/>
              <a:t>‹#›</a:t>
            </a:fld>
            <a:endParaRPr lang="zh-CN" altLang="en-US"/>
          </a:p>
        </p:txBody>
      </p:sp>
    </p:spTree>
    <p:extLst>
      <p:ext uri="{BB962C8B-B14F-4D97-AF65-F5344CB8AC3E}">
        <p14:creationId xmlns:p14="http://schemas.microsoft.com/office/powerpoint/2010/main" xmlns="" val="3373540959"/>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zh-CN" altLang="en-US"/>
              <a:t>单击此处编辑母版标题样式</a:t>
            </a:r>
            <a:endParaRPr lang="en-US"/>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a:p>
        </p:txBody>
      </p:sp>
      <p:sp>
        <p:nvSpPr>
          <p:cNvPr id="4" name="Date Placeholder 3"/>
          <p:cNvSpPr>
            <a:spLocks noGrp="1"/>
          </p:cNvSpPr>
          <p:nvPr>
            <p:ph type="dt" sz="half" idx="10"/>
          </p:nvPr>
        </p:nvSpPr>
        <p:spPr/>
        <p:txBody>
          <a:bodyPr/>
          <a:lstStyle/>
          <a:p>
            <a:fld id="{CA55CB51-C4B8-48EE-B0DF-D7A03EE6ECF8}" type="datetime1">
              <a:rPr lang="zh-CN" altLang="en-US" smtClean="0"/>
              <a:pPr/>
              <a:t>2026/6/18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BD16B002-8E01-411A-A80D-FB322A9A255B}" type="slidenum">
              <a:rPr lang="zh-CN" altLang="en-US" smtClean="0"/>
              <a:pPr/>
              <a:t>‹#›</a:t>
            </a:fld>
            <a:endParaRPr lang="zh-CN" altLang="en-US"/>
          </a:p>
        </p:txBody>
      </p:sp>
    </p:spTree>
    <p:extLst>
      <p:ext uri="{BB962C8B-B14F-4D97-AF65-F5344CB8AC3E}">
        <p14:creationId xmlns:p14="http://schemas.microsoft.com/office/powerpoint/2010/main" xmlns="" val="2587564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a:p>
        </p:txBody>
      </p:sp>
      <p:sp>
        <p:nvSpPr>
          <p:cNvPr id="4" name="Date Placeholder 3"/>
          <p:cNvSpPr>
            <a:spLocks noGrp="1"/>
          </p:cNvSpPr>
          <p:nvPr>
            <p:ph type="dt" sz="half" idx="10"/>
          </p:nvPr>
        </p:nvSpPr>
        <p:spPr/>
        <p:txBody>
          <a:bodyPr/>
          <a:lstStyle/>
          <a:p>
            <a:fld id="{9D014683-1B23-4D20-AAE7-CA5866D9A1ED}" type="datetime1">
              <a:rPr lang="zh-CN" altLang="en-US" smtClean="0"/>
              <a:pPr/>
              <a:t>2026/6/18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BD16B002-8E01-411A-A80D-FB322A9A255B}" type="slidenum">
              <a:rPr lang="zh-CN" altLang="en-US" smtClean="0"/>
              <a:pPr/>
              <a:t>‹#›</a:t>
            </a:fld>
            <a:endParaRPr lang="zh-CN" altLang="en-US"/>
          </a:p>
        </p:txBody>
      </p:sp>
    </p:spTree>
    <p:extLst>
      <p:ext uri="{BB962C8B-B14F-4D97-AF65-F5344CB8AC3E}">
        <p14:creationId xmlns:p14="http://schemas.microsoft.com/office/powerpoint/2010/main" xmlns="" val="4171429881"/>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zh-CN" altLang="en-US"/>
              <a:t>单击此处编辑母版标题样式</a:t>
            </a:r>
            <a:endParaRPr lang="en-US"/>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E91D407C-3813-4497-BCBF-71E284C696AB}" type="datetime1">
              <a:rPr lang="zh-CN" altLang="en-US" smtClean="0"/>
              <a:pPr/>
              <a:t>2026/6/18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BD16B002-8E01-411A-A80D-FB322A9A255B}" type="slidenum">
              <a:rPr lang="zh-CN" altLang="en-US" smtClean="0"/>
              <a:pPr/>
              <a:t>‹#›</a:t>
            </a:fld>
            <a:endParaRPr lang="zh-CN" altLang="en-US"/>
          </a:p>
        </p:txBody>
      </p:sp>
    </p:spTree>
    <p:extLst>
      <p:ext uri="{BB962C8B-B14F-4D97-AF65-F5344CB8AC3E}">
        <p14:creationId xmlns:p14="http://schemas.microsoft.com/office/powerpoint/2010/main" xmlns="" val="2631974984"/>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Content Placeholder 2"/>
          <p:cNvSpPr>
            <a:spLocks noGrp="1"/>
          </p:cNvSpPr>
          <p:nvPr>
            <p:ph sz="half" idx="1"/>
          </p:nvPr>
        </p:nvSpPr>
        <p:spPr>
          <a:xfrm>
            <a:off x="471488" y="2637014"/>
            <a:ext cx="2914650" cy="6285266"/>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a:p>
        </p:txBody>
      </p:sp>
      <p:sp>
        <p:nvSpPr>
          <p:cNvPr id="4" name="Content Placeholder 3"/>
          <p:cNvSpPr>
            <a:spLocks noGrp="1"/>
          </p:cNvSpPr>
          <p:nvPr>
            <p:ph sz="half" idx="2"/>
          </p:nvPr>
        </p:nvSpPr>
        <p:spPr>
          <a:xfrm>
            <a:off x="3471863" y="2637014"/>
            <a:ext cx="2914650" cy="6285266"/>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a:p>
        </p:txBody>
      </p:sp>
      <p:sp>
        <p:nvSpPr>
          <p:cNvPr id="5" name="Date Placeholder 4"/>
          <p:cNvSpPr>
            <a:spLocks noGrp="1"/>
          </p:cNvSpPr>
          <p:nvPr>
            <p:ph type="dt" sz="half" idx="10"/>
          </p:nvPr>
        </p:nvSpPr>
        <p:spPr/>
        <p:txBody>
          <a:bodyPr/>
          <a:lstStyle/>
          <a:p>
            <a:fld id="{F3C651CC-6CAD-4ADA-81B6-7BBDE4752451}" type="datetime1">
              <a:rPr lang="zh-CN" altLang="en-US" smtClean="0"/>
              <a:pPr/>
              <a:t>2026/6/18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BD16B002-8E01-411A-A80D-FB322A9A255B}" type="slidenum">
              <a:rPr lang="zh-CN" altLang="en-US" smtClean="0"/>
              <a:pPr/>
              <a:t>‹#›</a:t>
            </a:fld>
            <a:endParaRPr lang="zh-CN" altLang="en-US"/>
          </a:p>
        </p:txBody>
      </p:sp>
    </p:spTree>
    <p:extLst>
      <p:ext uri="{BB962C8B-B14F-4D97-AF65-F5344CB8AC3E}">
        <p14:creationId xmlns:p14="http://schemas.microsoft.com/office/powerpoint/2010/main" xmlns="" val="3619970361"/>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zh-CN" altLang="en-US"/>
              <a:t>单击此处编辑母版标题样式</a:t>
            </a:r>
            <a:endParaRPr lang="en-US"/>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p>
        </p:txBody>
      </p:sp>
      <p:sp>
        <p:nvSpPr>
          <p:cNvPr id="4" name="Content Placeholder 3"/>
          <p:cNvSpPr>
            <a:spLocks noGrp="1"/>
          </p:cNvSpPr>
          <p:nvPr>
            <p:ph sz="half" idx="2"/>
          </p:nvPr>
        </p:nvSpPr>
        <p:spPr>
          <a:xfrm>
            <a:off x="472381" y="3618442"/>
            <a:ext cx="2901255" cy="5322183"/>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p>
        </p:txBody>
      </p:sp>
      <p:sp>
        <p:nvSpPr>
          <p:cNvPr id="6" name="Content Placeholder 5"/>
          <p:cNvSpPr>
            <a:spLocks noGrp="1"/>
          </p:cNvSpPr>
          <p:nvPr>
            <p:ph sz="quarter" idx="4"/>
          </p:nvPr>
        </p:nvSpPr>
        <p:spPr>
          <a:xfrm>
            <a:off x="3471863" y="3618442"/>
            <a:ext cx="2915543" cy="5322183"/>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a:p>
        </p:txBody>
      </p:sp>
      <p:sp>
        <p:nvSpPr>
          <p:cNvPr id="7" name="Date Placeholder 6"/>
          <p:cNvSpPr>
            <a:spLocks noGrp="1"/>
          </p:cNvSpPr>
          <p:nvPr>
            <p:ph type="dt" sz="half" idx="10"/>
          </p:nvPr>
        </p:nvSpPr>
        <p:spPr/>
        <p:txBody>
          <a:bodyPr/>
          <a:lstStyle/>
          <a:p>
            <a:fld id="{A8098DF9-F257-4B0A-859E-81F9904059D7}" type="datetime1">
              <a:rPr lang="zh-CN" altLang="en-US" smtClean="0"/>
              <a:pPr/>
              <a:t>2026/6/18</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BD16B002-8E01-411A-A80D-FB322A9A255B}" type="slidenum">
              <a:rPr lang="zh-CN" altLang="en-US" smtClean="0"/>
              <a:pPr/>
              <a:t>‹#›</a:t>
            </a:fld>
            <a:endParaRPr lang="zh-CN" altLang="en-US"/>
          </a:p>
        </p:txBody>
      </p:sp>
    </p:spTree>
    <p:extLst>
      <p:ext uri="{BB962C8B-B14F-4D97-AF65-F5344CB8AC3E}">
        <p14:creationId xmlns:p14="http://schemas.microsoft.com/office/powerpoint/2010/main" xmlns="" val="3918726272"/>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Date Placeholder 2"/>
          <p:cNvSpPr>
            <a:spLocks noGrp="1"/>
          </p:cNvSpPr>
          <p:nvPr>
            <p:ph type="dt" sz="half" idx="10"/>
          </p:nvPr>
        </p:nvSpPr>
        <p:spPr/>
        <p:txBody>
          <a:bodyPr/>
          <a:lstStyle/>
          <a:p>
            <a:fld id="{356E2654-2571-4C58-9239-581F57628774}" type="datetime1">
              <a:rPr lang="zh-CN" altLang="en-US" smtClean="0"/>
              <a:pPr/>
              <a:t>2026/6/18</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BD16B002-8E01-411A-A80D-FB322A9A255B}" type="slidenum">
              <a:rPr lang="zh-CN" altLang="en-US" smtClean="0"/>
              <a:pPr/>
              <a:t>‹#›</a:t>
            </a:fld>
            <a:endParaRPr lang="zh-CN" altLang="en-US"/>
          </a:p>
        </p:txBody>
      </p:sp>
    </p:spTree>
    <p:extLst>
      <p:ext uri="{BB962C8B-B14F-4D97-AF65-F5344CB8AC3E}">
        <p14:creationId xmlns:p14="http://schemas.microsoft.com/office/powerpoint/2010/main" xmlns="" val="402542891"/>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ECE4B8-5C87-4F18-A960-AA59DEC16EA1}" type="datetime1">
              <a:rPr lang="zh-CN" altLang="en-US" smtClean="0"/>
              <a:pPr/>
              <a:t>2026/6/18</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BD16B002-8E01-411A-A80D-FB322A9A255B}" type="slidenum">
              <a:rPr lang="zh-CN" altLang="en-US" smtClean="0"/>
              <a:pPr/>
              <a:t>‹#›</a:t>
            </a:fld>
            <a:endParaRPr lang="zh-CN" altLang="en-US"/>
          </a:p>
        </p:txBody>
      </p:sp>
    </p:spTree>
    <p:extLst>
      <p:ext uri="{BB962C8B-B14F-4D97-AF65-F5344CB8AC3E}">
        <p14:creationId xmlns:p14="http://schemas.microsoft.com/office/powerpoint/2010/main" xmlns="" val="1504264926"/>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zh-CN" altLang="en-US"/>
              <a:t>单击此处编辑母版标题样式</a:t>
            </a:r>
            <a:endParaRPr lang="en-US"/>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4EA119B7-4D9A-42EE-B52D-190E7F4DD04B}" type="datetime1">
              <a:rPr lang="zh-CN" altLang="en-US" smtClean="0"/>
              <a:pPr/>
              <a:t>2026/6/18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BD16B002-8E01-411A-A80D-FB322A9A255B}" type="slidenum">
              <a:rPr lang="zh-CN" altLang="en-US" smtClean="0"/>
              <a:pPr/>
              <a:t>‹#›</a:t>
            </a:fld>
            <a:endParaRPr lang="zh-CN" altLang="en-US"/>
          </a:p>
        </p:txBody>
      </p:sp>
    </p:spTree>
    <p:extLst>
      <p:ext uri="{BB962C8B-B14F-4D97-AF65-F5344CB8AC3E}">
        <p14:creationId xmlns:p14="http://schemas.microsoft.com/office/powerpoint/2010/main" xmlns="" val="1024334268"/>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zh-CN" altLang="en-US"/>
              <a:t>单击此处编辑母版标题样式</a:t>
            </a:r>
            <a:endParaRPr lang="en-US"/>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CN" altLang="en-US"/>
              <a:t>单击图标添加图片</a:t>
            </a:r>
            <a:endParaRPr lang="en-US"/>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CB321507-01D0-4F55-A597-06E782E75DB7}" type="datetime1">
              <a:rPr lang="zh-CN" altLang="en-US" smtClean="0"/>
              <a:pPr/>
              <a:t>2026/6/18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BD16B002-8E01-411A-A80D-FB322A9A255B}" type="slidenum">
              <a:rPr lang="zh-CN" altLang="en-US" smtClean="0"/>
              <a:pPr/>
              <a:t>‹#›</a:t>
            </a:fld>
            <a:endParaRPr lang="zh-CN" altLang="en-US"/>
          </a:p>
        </p:txBody>
      </p:sp>
    </p:spTree>
    <p:extLst>
      <p:ext uri="{BB962C8B-B14F-4D97-AF65-F5344CB8AC3E}">
        <p14:creationId xmlns:p14="http://schemas.microsoft.com/office/powerpoint/2010/main" xmlns="" val="2369561510"/>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zh-CN" altLang="en-US"/>
              <a:t>单击此处编辑母版标题样式</a:t>
            </a:r>
            <a:endParaRPr lang="en-US"/>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C61A3FF7-9666-4299-8DB5-10D9054AF3BA}" type="datetime1">
              <a:rPr lang="zh-CN" altLang="en-US" smtClean="0"/>
              <a:pPr/>
              <a:t>2026/6/18</a:t>
            </a:fld>
            <a:endParaRPr lang="zh-CN"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BD16B002-8E01-411A-A80D-FB322A9A255B}" type="slidenum">
              <a:rPr lang="zh-CN" altLang="en-US" smtClean="0"/>
              <a:pPr/>
              <a:t>‹#›</a:t>
            </a:fld>
            <a:endParaRPr lang="zh-CN" altLang="en-US"/>
          </a:p>
        </p:txBody>
      </p:sp>
      <p:sp>
        <p:nvSpPr>
          <p:cNvPr id="7" name="New shape"/>
          <p:cNvSpPr>
            <a:spLocks noGrp="1" noSelect="1" noMove="1" noResize="1" noTextEdit="1"/>
          </p:cNvSpPr>
          <p:nvPr/>
        </p:nvSpPr>
        <p:spPr>
          <a:xfrm>
            <a:off x="0" y="0"/>
            <a:ext cx="1270000" cy="1270000"/>
          </a:xfrm>
          <a:prstGeom prst="rect">
            <a:avLst/>
          </a:prstGeom>
          <a:blipFill>
            <a:blip r:embed="rId13"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New shape"/>
          <p:cNvSpPr>
            <a:spLocks noGrp="1" noSelect="1" noMove="1" noResize="1" noTextEdit="1"/>
          </p:cNvSpPr>
          <p:nvPr/>
        </p:nvSpPr>
        <p:spPr>
          <a:xfrm>
            <a:off x="2286000" y="0"/>
            <a:ext cx="1270000" cy="1270000"/>
          </a:xfrm>
          <a:prstGeom prst="rect">
            <a:avLst/>
          </a:prstGeom>
          <a:blipFill>
            <a:blip r:embed="rId13"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New shape"/>
          <p:cNvSpPr>
            <a:spLocks noGrp="1" noSelect="1" noMove="1" noResize="1" noTextEdit="1"/>
          </p:cNvSpPr>
          <p:nvPr/>
        </p:nvSpPr>
        <p:spPr>
          <a:xfrm>
            <a:off x="4572000" y="0"/>
            <a:ext cx="1270000" cy="1270000"/>
          </a:xfrm>
          <a:prstGeom prst="rect">
            <a:avLst/>
          </a:prstGeom>
          <a:blipFill>
            <a:blip r:embed="rId13"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New shape"/>
          <p:cNvSpPr>
            <a:spLocks noGrp="1" noSelect="1" noMove="1" noResize="1" noTextEdit="1"/>
          </p:cNvSpPr>
          <p:nvPr/>
        </p:nvSpPr>
        <p:spPr>
          <a:xfrm>
            <a:off x="0" y="2476500"/>
            <a:ext cx="1270000" cy="1270000"/>
          </a:xfrm>
          <a:prstGeom prst="rect">
            <a:avLst/>
          </a:prstGeom>
          <a:blipFill>
            <a:blip r:embed="rId13"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New shape"/>
          <p:cNvSpPr>
            <a:spLocks noGrp="1" noSelect="1" noMove="1" noResize="1" noTextEdit="1"/>
          </p:cNvSpPr>
          <p:nvPr/>
        </p:nvSpPr>
        <p:spPr>
          <a:xfrm>
            <a:off x="2286000" y="2476500"/>
            <a:ext cx="1270000" cy="1270000"/>
          </a:xfrm>
          <a:prstGeom prst="rect">
            <a:avLst/>
          </a:prstGeom>
          <a:blipFill>
            <a:blip r:embed="rId13"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New shape"/>
          <p:cNvSpPr>
            <a:spLocks noGrp="1" noSelect="1" noMove="1" noResize="1" noTextEdit="1"/>
          </p:cNvSpPr>
          <p:nvPr/>
        </p:nvSpPr>
        <p:spPr>
          <a:xfrm>
            <a:off x="4572000" y="2476500"/>
            <a:ext cx="1270000" cy="1270000"/>
          </a:xfrm>
          <a:prstGeom prst="rect">
            <a:avLst/>
          </a:prstGeom>
          <a:blipFill>
            <a:blip r:embed="rId13"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3" name="New shape"/>
          <p:cNvSpPr>
            <a:spLocks noGrp="1" noSelect="1" noMove="1" noResize="1" noTextEdit="1"/>
          </p:cNvSpPr>
          <p:nvPr/>
        </p:nvSpPr>
        <p:spPr>
          <a:xfrm>
            <a:off x="0" y="4953000"/>
            <a:ext cx="1270000" cy="1270000"/>
          </a:xfrm>
          <a:prstGeom prst="rect">
            <a:avLst/>
          </a:prstGeom>
          <a:blipFill>
            <a:blip r:embed="rId13"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4" name="New shape"/>
          <p:cNvSpPr>
            <a:spLocks noGrp="1" noSelect="1" noMove="1" noResize="1" noTextEdit="1"/>
          </p:cNvSpPr>
          <p:nvPr/>
        </p:nvSpPr>
        <p:spPr>
          <a:xfrm>
            <a:off x="2286000" y="4953000"/>
            <a:ext cx="1270000" cy="1270000"/>
          </a:xfrm>
          <a:prstGeom prst="rect">
            <a:avLst/>
          </a:prstGeom>
          <a:blipFill>
            <a:blip r:embed="rId13"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5" name="New shape"/>
          <p:cNvSpPr>
            <a:spLocks noGrp="1" noSelect="1" noMove="1" noResize="1" noTextEdit="1"/>
          </p:cNvSpPr>
          <p:nvPr/>
        </p:nvSpPr>
        <p:spPr>
          <a:xfrm>
            <a:off x="4572000" y="4953000"/>
            <a:ext cx="1270000" cy="1270000"/>
          </a:xfrm>
          <a:prstGeom prst="rect">
            <a:avLst/>
          </a:prstGeom>
          <a:blipFill>
            <a:blip r:embed="rId13"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6" name="New shape"/>
          <p:cNvSpPr>
            <a:spLocks noGrp="1" noSelect="1" noMove="1" noResize="1" noTextEdit="1"/>
          </p:cNvSpPr>
          <p:nvPr/>
        </p:nvSpPr>
        <p:spPr>
          <a:xfrm>
            <a:off x="0" y="7429500"/>
            <a:ext cx="1270000" cy="1270000"/>
          </a:xfrm>
          <a:prstGeom prst="rect">
            <a:avLst/>
          </a:prstGeom>
          <a:blipFill>
            <a:blip r:embed="rId13"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 name="New shape"/>
          <p:cNvSpPr>
            <a:spLocks noGrp="1" noSelect="1" noMove="1" noResize="1" noTextEdit="1"/>
          </p:cNvSpPr>
          <p:nvPr/>
        </p:nvSpPr>
        <p:spPr>
          <a:xfrm>
            <a:off x="2286000" y="7429500"/>
            <a:ext cx="1270000" cy="1270000"/>
          </a:xfrm>
          <a:prstGeom prst="rect">
            <a:avLst/>
          </a:prstGeom>
          <a:blipFill>
            <a:blip r:embed="rId13"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8" name="New shape"/>
          <p:cNvSpPr>
            <a:spLocks noGrp="1" noSelect="1" noMove="1" noResize="1" noTextEdit="1"/>
          </p:cNvSpPr>
          <p:nvPr/>
        </p:nvSpPr>
        <p:spPr>
          <a:xfrm>
            <a:off x="4572000" y="7429500"/>
            <a:ext cx="1270000" cy="1270000"/>
          </a:xfrm>
          <a:prstGeom prst="rect">
            <a:avLst/>
          </a:prstGeom>
          <a:blipFill>
            <a:blip r:embed="rId13"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xmlns="" val="803491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3.jpe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本框 20">
            <a:extLst>
              <a:ext uri="{FF2B5EF4-FFF2-40B4-BE49-F238E27FC236}">
                <a16:creationId xmlns:a16="http://schemas.microsoft.com/office/drawing/2014/main" xmlns="" id="{D621CC50-1662-46AC-8373-859B661C6CF8}"/>
              </a:ext>
            </a:extLst>
          </p:cNvPr>
          <p:cNvSpPr txBox="1"/>
          <p:nvPr/>
        </p:nvSpPr>
        <p:spPr>
          <a:xfrm>
            <a:off x="208369" y="1229013"/>
            <a:ext cx="3495041" cy="2215991"/>
          </a:xfrm>
          <a:prstGeom prst="rect">
            <a:avLst/>
          </a:prstGeom>
          <a:noFill/>
        </p:spPr>
        <p:txBody>
          <a:bodyPr wrap="square" rtlCol="0">
            <a:spAutoFit/>
          </a:bodyPr>
          <a:lstStyle/>
          <a:p>
            <a:pPr indent="-285750" defTabSz="685800" fontAlgn="b">
              <a:buClr>
                <a:schemeClr val="accent6"/>
              </a:buClr>
              <a:buSzPct val="50000"/>
              <a:buFont typeface="Wingdings" panose="05000000000000000000" pitchFamily="2" charset="2"/>
              <a:buChar char="n"/>
            </a:pPr>
            <a:r>
              <a:rPr lang="en-US" altLang="zh-CN" sz="1000" dirty="0">
                <a:solidFill>
                  <a:schemeClr val="dk1"/>
                </a:solidFill>
                <a:latin typeface="Arial" panose="020B0604020202020204" pitchFamily="34" charset="0"/>
                <a:cs typeface="Arial" panose="020B0604020202020204" pitchFamily="34" charset="0"/>
              </a:rPr>
              <a:t>Cost effective</a:t>
            </a:r>
          </a:p>
          <a:p>
            <a:pPr indent="-285750" defTabSz="685800" fontAlgn="b">
              <a:buClr>
                <a:schemeClr val="accent6"/>
              </a:buClr>
              <a:buSzPct val="50000"/>
              <a:buFont typeface="Wingdings" panose="05000000000000000000" pitchFamily="2" charset="2"/>
              <a:buChar char="n"/>
            </a:pPr>
            <a:r>
              <a:rPr lang="en-US" altLang="zh-CN" sz="1000" dirty="0">
                <a:solidFill>
                  <a:schemeClr val="dk1"/>
                </a:solidFill>
                <a:latin typeface="Arial" panose="020B0604020202020204" pitchFamily="34" charset="0"/>
                <a:cs typeface="Arial" panose="020B0604020202020204" pitchFamily="34" charset="0"/>
              </a:rPr>
              <a:t>360W max continuous output </a:t>
            </a:r>
          </a:p>
          <a:p>
            <a:pPr indent="-285750" defTabSz="685800" fontAlgn="b">
              <a:buClr>
                <a:schemeClr val="accent6"/>
              </a:buClr>
              <a:buSzPct val="50000"/>
              <a:buFont typeface="Wingdings" panose="05000000000000000000" pitchFamily="2" charset="2"/>
              <a:buChar char="n"/>
            </a:pPr>
            <a:r>
              <a:rPr lang="en-US" altLang="zh-CN" sz="1000" dirty="0">
                <a:solidFill>
                  <a:schemeClr val="dk1"/>
                </a:solidFill>
                <a:latin typeface="Arial" panose="020B0604020202020204" pitchFamily="34" charset="0"/>
                <a:cs typeface="Arial" panose="020B0604020202020204" pitchFamily="34" charset="0"/>
              </a:rPr>
              <a:t>300V – 1500V wide input range</a:t>
            </a:r>
          </a:p>
          <a:p>
            <a:pPr indent="-285750" defTabSz="685800" fontAlgn="b">
              <a:buClr>
                <a:schemeClr val="accent6"/>
              </a:buClr>
              <a:buSzPct val="50000"/>
              <a:buFont typeface="Wingdings" panose="05000000000000000000" pitchFamily="2" charset="2"/>
              <a:buChar char="n"/>
            </a:pPr>
            <a:r>
              <a:rPr lang="en-US" altLang="zh-CN" sz="10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100mm x 237mm x 43mm</a:t>
            </a:r>
            <a:r>
              <a:rPr lang="en-US" altLang="zh-CN" sz="1000" dirty="0">
                <a:solidFill>
                  <a:schemeClr val="dk1"/>
                </a:solidFill>
                <a:latin typeface="Arial" panose="020B0604020202020204" pitchFamily="34" charset="0"/>
                <a:cs typeface="Arial" panose="020B0604020202020204" pitchFamily="34" charset="0"/>
              </a:rPr>
              <a:t> compact size</a:t>
            </a:r>
            <a:r>
              <a:rPr lang="en-US" altLang="zh-CN" sz="1000" dirty="0">
                <a:solidFill>
                  <a:schemeClr val="dk1"/>
                </a:solidFill>
                <a:highlight>
                  <a:srgbClr val="FFFF00"/>
                </a:highlight>
                <a:latin typeface="Arial" panose="020B0604020202020204" pitchFamily="34" charset="0"/>
                <a:cs typeface="Arial" panose="020B0604020202020204" pitchFamily="34" charset="0"/>
              </a:rPr>
              <a:t> </a:t>
            </a:r>
          </a:p>
          <a:p>
            <a:pPr indent="-285750" defTabSz="685800" fontAlgn="b">
              <a:buClr>
                <a:schemeClr val="accent6"/>
              </a:buClr>
              <a:buSzPct val="50000"/>
              <a:buFont typeface="Wingdings" panose="05000000000000000000" pitchFamily="2" charset="2"/>
              <a:buChar char="n"/>
            </a:pPr>
            <a:r>
              <a:rPr lang="en-US" altLang="zh-CN" sz="1000" dirty="0">
                <a:solidFill>
                  <a:schemeClr val="dk1"/>
                </a:solidFill>
                <a:latin typeface="Arial" panose="020B0604020202020204" pitchFamily="34" charset="0"/>
                <a:cs typeface="Arial" panose="020B0604020202020204" pitchFamily="34" charset="0"/>
              </a:rPr>
              <a:t>Convection cooled</a:t>
            </a:r>
          </a:p>
          <a:p>
            <a:pPr indent="-285750" defTabSz="685800" fontAlgn="b">
              <a:buClr>
                <a:schemeClr val="accent6"/>
              </a:buClr>
              <a:buSzPct val="50000"/>
              <a:buFont typeface="Wingdings" panose="05000000000000000000" pitchFamily="2" charset="2"/>
              <a:buChar char="n"/>
            </a:pPr>
            <a:r>
              <a:rPr lang="en-US" altLang="zh-CN" sz="1000" dirty="0">
                <a:solidFill>
                  <a:schemeClr val="dk1"/>
                </a:solidFill>
                <a:latin typeface="Arial" panose="020B0604020202020204" pitchFamily="34" charset="0"/>
                <a:cs typeface="Arial" panose="020B0604020202020204" pitchFamily="34" charset="0"/>
              </a:rPr>
              <a:t>Long holdup time </a:t>
            </a:r>
          </a:p>
          <a:p>
            <a:pPr indent="-285750" defTabSz="685800" fontAlgn="b">
              <a:buClr>
                <a:schemeClr val="accent6"/>
              </a:buClr>
              <a:buSzPct val="50000"/>
              <a:buFont typeface="Wingdings" panose="05000000000000000000" pitchFamily="2" charset="2"/>
              <a:buChar char="n"/>
            </a:pPr>
            <a:r>
              <a:rPr lang="en-US" altLang="zh-CN" sz="1000" dirty="0">
                <a:solidFill>
                  <a:schemeClr val="dk1"/>
                </a:solidFill>
                <a:latin typeface="Arial" panose="020B0604020202020204" pitchFamily="34" charset="0"/>
                <a:cs typeface="Arial" panose="020B0604020202020204" pitchFamily="34" charset="0"/>
              </a:rPr>
              <a:t>-20</a:t>
            </a:r>
            <a:r>
              <a:rPr lang="zh-CN" altLang="en-US" sz="1000" dirty="0">
                <a:solidFill>
                  <a:schemeClr val="dk1"/>
                </a:solidFill>
                <a:latin typeface="Arial" panose="020B0604020202020204" pitchFamily="34" charset="0"/>
                <a:cs typeface="Arial" panose="020B0604020202020204" pitchFamily="34" charset="0"/>
              </a:rPr>
              <a:t>℃</a:t>
            </a:r>
            <a:r>
              <a:rPr lang="en-US" altLang="zh-CN" sz="1000" dirty="0">
                <a:solidFill>
                  <a:schemeClr val="dk1"/>
                </a:solidFill>
                <a:latin typeface="Arial" panose="020B0604020202020204" pitchFamily="34" charset="0"/>
                <a:cs typeface="Arial" panose="020B0604020202020204" pitchFamily="34" charset="0"/>
              </a:rPr>
              <a:t>-70</a:t>
            </a:r>
            <a:r>
              <a:rPr lang="zh-CN" altLang="en-US" sz="1000" dirty="0">
                <a:solidFill>
                  <a:schemeClr val="dk1"/>
                </a:solidFill>
                <a:latin typeface="Arial" panose="020B0604020202020204" pitchFamily="34" charset="0"/>
                <a:cs typeface="Arial" panose="020B0604020202020204" pitchFamily="34" charset="0"/>
              </a:rPr>
              <a:t>℃ </a:t>
            </a:r>
            <a:r>
              <a:rPr lang="en-US" altLang="zh-CN" sz="1000" dirty="0">
                <a:solidFill>
                  <a:schemeClr val="dk1"/>
                </a:solidFill>
                <a:latin typeface="Arial" panose="020B0604020202020204" pitchFamily="34" charset="0"/>
                <a:cs typeface="Arial" panose="020B0604020202020204" pitchFamily="34" charset="0"/>
              </a:rPr>
              <a:t>operation temperature range</a:t>
            </a:r>
          </a:p>
          <a:p>
            <a:pPr indent="-285750" defTabSz="685800" fontAlgn="b">
              <a:buClr>
                <a:schemeClr val="accent6"/>
              </a:buClr>
              <a:buSzPct val="50000"/>
              <a:buFont typeface="Wingdings" panose="05000000000000000000" pitchFamily="2" charset="2"/>
              <a:buChar char="n"/>
            </a:pPr>
            <a:r>
              <a:rPr lang="en-US" altLang="zh-CN" sz="1000" dirty="0">
                <a:solidFill>
                  <a:schemeClr val="dk1"/>
                </a:solidFill>
                <a:latin typeface="Arial" panose="020B0604020202020204" pitchFamily="34" charset="0"/>
                <a:cs typeface="Arial" panose="020B0604020202020204" pitchFamily="34" charset="0"/>
              </a:rPr>
              <a:t>LED DC_OK indication</a:t>
            </a:r>
          </a:p>
          <a:p>
            <a:pPr indent="-285750" defTabSz="685800" fontAlgn="b">
              <a:buClr>
                <a:schemeClr val="accent6"/>
              </a:buClr>
              <a:buSzPct val="50000"/>
              <a:buFont typeface="Wingdings" panose="05000000000000000000" pitchFamily="2" charset="2"/>
              <a:buChar char="n"/>
            </a:pPr>
            <a:r>
              <a:rPr lang="en-US" altLang="zh-CN" sz="1000" dirty="0">
                <a:solidFill>
                  <a:schemeClr val="dk1"/>
                </a:solidFill>
                <a:latin typeface="Arial" panose="020B0604020202020204" pitchFamily="34" charset="0"/>
                <a:cs typeface="Arial" panose="020B0604020202020204" pitchFamily="34" charset="0"/>
              </a:rPr>
              <a:t>DC_OK analog indication signal</a:t>
            </a:r>
          </a:p>
          <a:p>
            <a:pPr indent="-285750" defTabSz="685800" fontAlgn="b">
              <a:buClr>
                <a:schemeClr val="accent6"/>
              </a:buClr>
              <a:buSzPct val="50000"/>
              <a:buFont typeface="Wingdings" panose="05000000000000000000" pitchFamily="2" charset="2"/>
              <a:buChar char="n"/>
            </a:pPr>
            <a:r>
              <a:rPr lang="en-US" altLang="zh-CN" sz="1000" dirty="0">
                <a:solidFill>
                  <a:schemeClr val="dk1"/>
                </a:solidFill>
                <a:latin typeface="Arial" panose="020B0604020202020204" pitchFamily="34" charset="0"/>
                <a:cs typeface="Arial" panose="020B0604020202020204" pitchFamily="34" charset="0"/>
              </a:rPr>
              <a:t>Active current sharing support</a:t>
            </a:r>
          </a:p>
          <a:p>
            <a:pPr indent="-285750" defTabSz="685800" fontAlgn="b">
              <a:buClr>
                <a:schemeClr val="accent6"/>
              </a:buClr>
              <a:buSzPct val="50000"/>
              <a:buFont typeface="Wingdings" panose="05000000000000000000" pitchFamily="2" charset="2"/>
              <a:buChar char="n"/>
            </a:pPr>
            <a:r>
              <a:rPr lang="en-US" altLang="zh-CN" sz="1000" dirty="0">
                <a:solidFill>
                  <a:schemeClr val="dk1"/>
                </a:solidFill>
                <a:latin typeface="Arial" panose="020B0604020202020204" pitchFamily="34" charset="0"/>
                <a:cs typeface="Arial" panose="020B0604020202020204" pitchFamily="34" charset="0"/>
              </a:rPr>
              <a:t>Support semi-custom design</a:t>
            </a:r>
          </a:p>
          <a:p>
            <a:pPr marL="285750" indent="-285750">
              <a:buClr>
                <a:schemeClr val="accent6"/>
              </a:buClr>
              <a:buSzPct val="50000"/>
              <a:buFont typeface="Wingdings" panose="05000000000000000000" pitchFamily="2" charset="2"/>
              <a:buChar char="n"/>
            </a:pPr>
            <a:endParaRPr lang="en-US" altLang="zh-CN" sz="1000" dirty="0"/>
          </a:p>
          <a:p>
            <a:pPr>
              <a:buClr>
                <a:schemeClr val="accent6"/>
              </a:buClr>
              <a:buSzPct val="50000"/>
            </a:pPr>
            <a:endParaRPr lang="zh-CN" altLang="en-US" dirty="0"/>
          </a:p>
        </p:txBody>
      </p:sp>
      <p:sp>
        <p:nvSpPr>
          <p:cNvPr id="27" name="文本框 26">
            <a:extLst>
              <a:ext uri="{FF2B5EF4-FFF2-40B4-BE49-F238E27FC236}">
                <a16:creationId xmlns:a16="http://schemas.microsoft.com/office/drawing/2014/main" xmlns="" id="{4931F333-0C02-495A-BC4E-E0FB2A46A480}"/>
              </a:ext>
            </a:extLst>
          </p:cNvPr>
          <p:cNvSpPr txBox="1"/>
          <p:nvPr/>
        </p:nvSpPr>
        <p:spPr>
          <a:xfrm>
            <a:off x="160744" y="4163819"/>
            <a:ext cx="2874783" cy="677108"/>
          </a:xfrm>
          <a:prstGeom prst="rect">
            <a:avLst/>
          </a:prstGeom>
          <a:noFill/>
        </p:spPr>
        <p:txBody>
          <a:bodyPr wrap="square" rtlCol="0">
            <a:spAutoFit/>
          </a:bodyPr>
          <a:lstStyle/>
          <a:p>
            <a:pPr marL="285750" indent="-285750">
              <a:buClr>
                <a:schemeClr val="accent6"/>
              </a:buClr>
              <a:buSzPct val="50000"/>
              <a:buFont typeface="Wingdings" panose="05000000000000000000" pitchFamily="2" charset="2"/>
              <a:buChar char="n"/>
            </a:pPr>
            <a:r>
              <a:rPr lang="en-US" altLang="zh-CN" sz="1000" dirty="0">
                <a:solidFill>
                  <a:schemeClr val="dk1"/>
                </a:solidFill>
                <a:latin typeface="Arial" panose="020B0604020202020204" pitchFamily="34" charset="0"/>
                <a:cs typeface="Arial" panose="020B0604020202020204" pitchFamily="34" charset="0"/>
              </a:rPr>
              <a:t>Solar tracking system</a:t>
            </a:r>
          </a:p>
          <a:p>
            <a:pPr marL="285750" indent="-285750">
              <a:buClr>
                <a:schemeClr val="accent6"/>
              </a:buClr>
              <a:buSzPct val="50000"/>
              <a:buFont typeface="Wingdings" panose="05000000000000000000" pitchFamily="2" charset="2"/>
              <a:buChar char="n"/>
            </a:pPr>
            <a:r>
              <a:rPr lang="en-US" altLang="zh-CN" sz="1000" dirty="0">
                <a:solidFill>
                  <a:schemeClr val="dk1"/>
                </a:solidFill>
                <a:latin typeface="Arial" panose="020B0604020202020204" pitchFamily="34" charset="0"/>
                <a:cs typeface="Arial" panose="020B0604020202020204" pitchFamily="34" charset="0"/>
              </a:rPr>
              <a:t>ESS application</a:t>
            </a:r>
            <a:endParaRPr lang="en-US" altLang="zh-CN" sz="1000" dirty="0"/>
          </a:p>
          <a:p>
            <a:pPr>
              <a:buClr>
                <a:schemeClr val="accent6"/>
              </a:buClr>
              <a:buSzPct val="50000"/>
              <a:buFont typeface="Arial" pitchFamily="34" charset="0"/>
              <a:buChar char="•"/>
            </a:pPr>
            <a:endParaRPr lang="zh-CN" altLang="en-US" dirty="0"/>
          </a:p>
        </p:txBody>
      </p:sp>
      <p:sp>
        <p:nvSpPr>
          <p:cNvPr id="33" name="文本框 32">
            <a:extLst>
              <a:ext uri="{FF2B5EF4-FFF2-40B4-BE49-F238E27FC236}">
                <a16:creationId xmlns:a16="http://schemas.microsoft.com/office/drawing/2014/main" xmlns="" id="{FCFC0785-5D4D-47E7-8DB7-B8067333C4D7}"/>
              </a:ext>
            </a:extLst>
          </p:cNvPr>
          <p:cNvSpPr txBox="1"/>
          <p:nvPr/>
        </p:nvSpPr>
        <p:spPr>
          <a:xfrm>
            <a:off x="326502" y="5636627"/>
            <a:ext cx="2803345" cy="276999"/>
          </a:xfrm>
          <a:prstGeom prst="rect">
            <a:avLst/>
          </a:prstGeom>
          <a:noFill/>
        </p:spPr>
        <p:txBody>
          <a:bodyPr wrap="square" rtlCol="0">
            <a:spAutoFit/>
          </a:bodyPr>
          <a:lstStyle/>
          <a:p>
            <a:r>
              <a:rPr lang="en-US" altLang="zh-CN" sz="1200" b="1" i="1" dirty="0">
                <a:solidFill>
                  <a:schemeClr val="accent6"/>
                </a:solidFill>
                <a:latin typeface="Arial" panose="020B0604020202020204" pitchFamily="34" charset="0"/>
                <a:cs typeface="Arial" panose="020B0604020202020204" pitchFamily="34" charset="0"/>
              </a:rPr>
              <a:t>Key Specification</a:t>
            </a:r>
            <a:endParaRPr lang="zh-CN" altLang="en-US" sz="1200" b="1" i="1" dirty="0">
              <a:solidFill>
                <a:schemeClr val="accent6"/>
              </a:solidFill>
              <a:latin typeface="Arial" panose="020B0604020202020204" pitchFamily="34" charset="0"/>
              <a:cs typeface="Arial" panose="020B0604020202020204" pitchFamily="34" charset="0"/>
            </a:endParaRPr>
          </a:p>
        </p:txBody>
      </p:sp>
      <p:sp>
        <p:nvSpPr>
          <p:cNvPr id="39" name="文本框 38">
            <a:extLst>
              <a:ext uri="{FF2B5EF4-FFF2-40B4-BE49-F238E27FC236}">
                <a16:creationId xmlns:a16="http://schemas.microsoft.com/office/drawing/2014/main" xmlns="" id="{2C5393B3-A7E9-4DDA-A33D-4040BB20B2C2}"/>
              </a:ext>
            </a:extLst>
          </p:cNvPr>
          <p:cNvSpPr txBox="1"/>
          <p:nvPr/>
        </p:nvSpPr>
        <p:spPr>
          <a:xfrm>
            <a:off x="208368" y="9657869"/>
            <a:ext cx="3987711" cy="215444"/>
          </a:xfrm>
          <a:prstGeom prst="rect">
            <a:avLst/>
          </a:prstGeom>
          <a:noFill/>
        </p:spPr>
        <p:txBody>
          <a:bodyPr wrap="square" rtlCol="0">
            <a:spAutoFit/>
          </a:bodyPr>
          <a:lstStyle/>
          <a:p>
            <a:r>
              <a:rPr lang="en-US" altLang="zh-CN" sz="800" i="1" dirty="0"/>
              <a:t>All parameters are set at 25℃ ambient unless other specified. Version A04, Feb, 2026</a:t>
            </a:r>
            <a:endParaRPr lang="zh-CN" altLang="en-US" sz="800" i="1" dirty="0"/>
          </a:p>
        </p:txBody>
      </p:sp>
      <p:sp>
        <p:nvSpPr>
          <p:cNvPr id="25" name="文本框 24">
            <a:extLst>
              <a:ext uri="{FF2B5EF4-FFF2-40B4-BE49-F238E27FC236}">
                <a16:creationId xmlns:a16="http://schemas.microsoft.com/office/drawing/2014/main" xmlns="" id="{A970E203-0123-4E9C-AE4B-A4B37E2F384C}"/>
              </a:ext>
            </a:extLst>
          </p:cNvPr>
          <p:cNvSpPr txBox="1"/>
          <p:nvPr/>
        </p:nvSpPr>
        <p:spPr>
          <a:xfrm>
            <a:off x="289641" y="7697018"/>
            <a:ext cx="2803345" cy="276999"/>
          </a:xfrm>
          <a:prstGeom prst="rect">
            <a:avLst/>
          </a:prstGeom>
          <a:noFill/>
        </p:spPr>
        <p:txBody>
          <a:bodyPr wrap="square" rtlCol="0">
            <a:spAutoFit/>
          </a:bodyPr>
          <a:lstStyle/>
          <a:p>
            <a:r>
              <a:rPr lang="en-US" altLang="zh-CN" sz="1200" b="1" i="1" dirty="0">
                <a:solidFill>
                  <a:schemeClr val="accent6"/>
                </a:solidFill>
                <a:latin typeface="Arial" panose="020B0604020202020204" pitchFamily="34" charset="0"/>
                <a:cs typeface="Arial" panose="020B0604020202020204" pitchFamily="34" charset="0"/>
              </a:rPr>
              <a:t>Ordering Model Name</a:t>
            </a:r>
            <a:endParaRPr lang="zh-CN" altLang="en-US" sz="1200" b="1" i="1" dirty="0">
              <a:solidFill>
                <a:schemeClr val="accent6"/>
              </a:solidFill>
              <a:latin typeface="Arial" panose="020B0604020202020204" pitchFamily="34" charset="0"/>
              <a:cs typeface="Arial" panose="020B0604020202020204" pitchFamily="34" charset="0"/>
            </a:endParaRPr>
          </a:p>
        </p:txBody>
      </p:sp>
      <p:graphicFrame>
        <p:nvGraphicFramePr>
          <p:cNvPr id="6" name="表格 5">
            <a:extLst>
              <a:ext uri="{FF2B5EF4-FFF2-40B4-BE49-F238E27FC236}">
                <a16:creationId xmlns:a16="http://schemas.microsoft.com/office/drawing/2014/main" xmlns="" id="{2BC2244D-D1C7-43AD-9E25-73422BE035A8}"/>
              </a:ext>
            </a:extLst>
          </p:cNvPr>
          <p:cNvGraphicFramePr>
            <a:graphicFrameLocks noGrp="1"/>
          </p:cNvGraphicFramePr>
          <p:nvPr>
            <p:extLst>
              <p:ext uri="{D42A27DB-BD31-4B8C-83A1-F6EECF244321}">
                <p14:modId xmlns:p14="http://schemas.microsoft.com/office/powerpoint/2010/main" xmlns="" val="200820714"/>
              </p:ext>
            </p:extLst>
          </p:nvPr>
        </p:nvGraphicFramePr>
        <p:xfrm>
          <a:off x="360717" y="8050961"/>
          <a:ext cx="6207642" cy="1047669"/>
        </p:xfrm>
        <a:graphic>
          <a:graphicData uri="http://schemas.openxmlformats.org/drawingml/2006/table">
            <a:tbl>
              <a:tblPr>
                <a:tableStyleId>{5C22544A-7EE6-4342-B048-85BDC9FD1C3A}</a:tableStyleId>
              </a:tblPr>
              <a:tblGrid>
                <a:gridCol w="911584">
                  <a:extLst>
                    <a:ext uri="{9D8B030D-6E8A-4147-A177-3AD203B41FA5}">
                      <a16:colId xmlns:a16="http://schemas.microsoft.com/office/drawing/2014/main" xmlns="" val="782944714"/>
                    </a:ext>
                  </a:extLst>
                </a:gridCol>
                <a:gridCol w="911584">
                  <a:extLst>
                    <a:ext uri="{9D8B030D-6E8A-4147-A177-3AD203B41FA5}">
                      <a16:colId xmlns:a16="http://schemas.microsoft.com/office/drawing/2014/main" xmlns="" val="28217278"/>
                    </a:ext>
                  </a:extLst>
                </a:gridCol>
                <a:gridCol w="911584">
                  <a:extLst>
                    <a:ext uri="{9D8B030D-6E8A-4147-A177-3AD203B41FA5}">
                      <a16:colId xmlns:a16="http://schemas.microsoft.com/office/drawing/2014/main" xmlns="" val="1887103535"/>
                    </a:ext>
                  </a:extLst>
                </a:gridCol>
                <a:gridCol w="911584">
                  <a:extLst>
                    <a:ext uri="{9D8B030D-6E8A-4147-A177-3AD203B41FA5}">
                      <a16:colId xmlns:a16="http://schemas.microsoft.com/office/drawing/2014/main" xmlns="" val="3133724849"/>
                    </a:ext>
                  </a:extLst>
                </a:gridCol>
                <a:gridCol w="911584">
                  <a:extLst>
                    <a:ext uri="{9D8B030D-6E8A-4147-A177-3AD203B41FA5}">
                      <a16:colId xmlns:a16="http://schemas.microsoft.com/office/drawing/2014/main" xmlns="" val="3860114139"/>
                    </a:ext>
                  </a:extLst>
                </a:gridCol>
                <a:gridCol w="911584">
                  <a:extLst>
                    <a:ext uri="{9D8B030D-6E8A-4147-A177-3AD203B41FA5}">
                      <a16:colId xmlns:a16="http://schemas.microsoft.com/office/drawing/2014/main" xmlns="" val="2028629915"/>
                    </a:ext>
                  </a:extLst>
                </a:gridCol>
                <a:gridCol w="738138">
                  <a:extLst>
                    <a:ext uri="{9D8B030D-6E8A-4147-A177-3AD203B41FA5}">
                      <a16:colId xmlns:a16="http://schemas.microsoft.com/office/drawing/2014/main" xmlns="" val="560733734"/>
                    </a:ext>
                  </a:extLst>
                </a:gridCol>
              </a:tblGrid>
              <a:tr h="429652">
                <a:tc>
                  <a:txBody>
                    <a:bodyPr/>
                    <a:lstStyle/>
                    <a:p>
                      <a:pPr algn="ctr" fontAlgn="b"/>
                      <a:r>
                        <a:rPr lang="en-US" altLang="zh-CN" sz="1600" b="1" u="sng" strike="noStrike" dirty="0" smtClean="0">
                          <a:effectLst/>
                          <a:latin typeface="Arial" panose="020B0604020202020204" pitchFamily="34" charset="0"/>
                          <a:cs typeface="Arial" panose="020B0604020202020204" pitchFamily="34" charset="0"/>
                        </a:rPr>
                        <a:t>BPD-H</a:t>
                      </a:r>
                      <a:endParaRPr lang="en-US" sz="1600" b="1" i="0" u="sng"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763" marR="4763" marT="4763"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en-US" sz="1600" b="1" u="sng" strike="noStrike" dirty="0">
                          <a:effectLst/>
                          <a:latin typeface="Arial" panose="020B0604020202020204" pitchFamily="34" charset="0"/>
                          <a:cs typeface="Arial" panose="020B0604020202020204" pitchFamily="34" charset="0"/>
                        </a:rPr>
                        <a:t>N</a:t>
                      </a:r>
                      <a:endParaRPr lang="en-US" sz="1600" b="1" i="0" u="sng"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763" marR="4763" marT="4763"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40000"/>
                        <a:lumOff val="60000"/>
                      </a:schemeClr>
                    </a:solidFill>
                  </a:tcPr>
                </a:tc>
                <a:tc>
                  <a:txBody>
                    <a:bodyPr/>
                    <a:lstStyle/>
                    <a:p>
                      <a:pPr algn="ctr" fontAlgn="b"/>
                      <a:r>
                        <a:rPr lang="en-US" sz="1600" b="1" u="sng" strike="noStrike">
                          <a:effectLst/>
                          <a:latin typeface="Arial" panose="020B0604020202020204" pitchFamily="34" charset="0"/>
                          <a:cs typeface="Arial" panose="020B0604020202020204" pitchFamily="34" charset="0"/>
                        </a:rPr>
                        <a:t>S</a:t>
                      </a:r>
                      <a:endParaRPr lang="en-US" sz="1600" b="1" i="0" u="sng"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763" marR="4763" marT="4763"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en-US" altLang="zh-CN" sz="1600" b="1" u="sng" strike="noStrike" dirty="0">
                          <a:effectLst/>
                          <a:latin typeface="Arial" panose="020B0604020202020204" pitchFamily="34" charset="0"/>
                          <a:cs typeface="Arial" panose="020B0604020202020204" pitchFamily="34" charset="0"/>
                        </a:rPr>
                        <a:t>360</a:t>
                      </a:r>
                      <a:endParaRPr lang="en-US" altLang="zh-CN" sz="1600" b="1" i="0" u="sng"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763" marR="4763" marT="4763"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40000"/>
                        <a:lumOff val="60000"/>
                      </a:schemeClr>
                    </a:solidFill>
                  </a:tcPr>
                </a:tc>
                <a:tc>
                  <a:txBody>
                    <a:bodyPr/>
                    <a:lstStyle/>
                    <a:p>
                      <a:pPr algn="ctr" fontAlgn="b"/>
                      <a:r>
                        <a:rPr lang="en-US" sz="1600" b="1" i="0" u="sng" strike="noStrike">
                          <a:solidFill>
                            <a:srgbClr val="000000"/>
                          </a:solidFill>
                          <a:effectLst/>
                          <a:latin typeface="Arial" panose="020B0604020202020204" pitchFamily="34" charset="0"/>
                          <a:ea typeface="等线" panose="02010600030101010101" pitchFamily="2" charset="-122"/>
                          <a:cs typeface="Arial" panose="020B0604020202020204" pitchFamily="34" charset="0"/>
                        </a:rPr>
                        <a:t>T</a:t>
                      </a:r>
                    </a:p>
                  </a:txBody>
                  <a:tcPr marL="4763" marR="4763" marT="4763"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en-US" altLang="zh-CN" sz="1600" b="1" u="sng" strike="noStrike">
                          <a:effectLst/>
                          <a:latin typeface="Arial" panose="020B0604020202020204" pitchFamily="34" charset="0"/>
                          <a:cs typeface="Arial" panose="020B0604020202020204" pitchFamily="34" charset="0"/>
                        </a:rPr>
                        <a:t>24</a:t>
                      </a:r>
                      <a:endParaRPr lang="en-US" altLang="zh-CN" sz="1600" b="1" i="0" u="sng"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763" marR="4763" marT="4763"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40000"/>
                        <a:lumOff val="60000"/>
                      </a:schemeClr>
                    </a:solidFill>
                  </a:tcPr>
                </a:tc>
                <a:tc>
                  <a:txBody>
                    <a:bodyPr/>
                    <a:lstStyle/>
                    <a:p>
                      <a:pPr algn="ctr" fontAlgn="b"/>
                      <a:r>
                        <a:rPr lang="zh-CN" altLang="en-US" sz="1600" b="1" i="0" u="sng" strike="noStrike">
                          <a:solidFill>
                            <a:srgbClr val="000000"/>
                          </a:solidFill>
                          <a:effectLst/>
                          <a:latin typeface="等线" panose="02010600030101010101" pitchFamily="2" charset="-122"/>
                          <a:ea typeface="等线" panose="02010600030101010101" pitchFamily="2" charset="-122"/>
                        </a:rPr>
                        <a:t>□□</a:t>
                      </a:r>
                    </a:p>
                  </a:txBody>
                  <a:tcPr marL="4763" marR="4763" marT="4763"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xmlns="" val="2712683773"/>
                  </a:ext>
                </a:extLst>
              </a:tr>
              <a:tr h="618017">
                <a:tc>
                  <a:txBody>
                    <a:bodyPr/>
                    <a:lstStyle/>
                    <a:p>
                      <a:pPr algn="ctr" fontAlgn="b"/>
                      <a:r>
                        <a:rPr lang="en-US" altLang="zh-CN" sz="8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rPr>
                        <a:t>Series Name</a:t>
                      </a:r>
                    </a:p>
                  </a:txBody>
                  <a:tcPr marL="4763" marR="4763" marT="4763"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en-US" altLang="zh-CN" sz="800" b="1"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Package Type</a:t>
                      </a:r>
                    </a:p>
                    <a:p>
                      <a:pPr algn="ctr" fontAlgn="b"/>
                      <a:endParaRPr lang="en-US" altLang="zh-CN" sz="8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p>
                      <a:pPr algn="ctr" fontAlgn="b"/>
                      <a:r>
                        <a:rPr lang="en-US" altLang="zh-CN" sz="8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N: Natural Cooled</a:t>
                      </a:r>
                    </a:p>
                  </a:txBody>
                  <a:tcPr marL="4763" marR="4763" marT="4763"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40000"/>
                        <a:lumOff val="60000"/>
                      </a:schemeClr>
                    </a:solidFill>
                  </a:tcPr>
                </a:tc>
                <a:tc>
                  <a:txBody>
                    <a:bodyPr/>
                    <a:lstStyle/>
                    <a:p>
                      <a:pPr algn="ctr" fontAlgn="b"/>
                      <a:r>
                        <a:rPr lang="en-US" altLang="zh-CN" sz="8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rPr>
                        <a:t>Outputs</a:t>
                      </a:r>
                    </a:p>
                    <a:p>
                      <a:pPr algn="ctr" fontAlgn="b"/>
                      <a:endParaRPr lang="en-US" altLang="zh-CN" sz="8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p>
                      <a:pPr algn="ctr" fontAlgn="b"/>
                      <a:r>
                        <a:rPr lang="en-US" altLang="zh-CN" sz="8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rPr>
                        <a:t>S: Single output</a:t>
                      </a:r>
                    </a:p>
                  </a:txBody>
                  <a:tcPr marL="4763" marR="4763" marT="4763"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en-US" altLang="zh-CN" sz="800" b="1" u="none" strike="noStrike" dirty="0">
                          <a:effectLst/>
                          <a:latin typeface="Arial" panose="020B0604020202020204" pitchFamily="34" charset="0"/>
                          <a:cs typeface="Arial" panose="020B0604020202020204" pitchFamily="34" charset="0"/>
                        </a:rPr>
                        <a:t>Rated Power</a:t>
                      </a:r>
                    </a:p>
                    <a:p>
                      <a:pPr algn="ctr" fontAlgn="b"/>
                      <a:endParaRPr lang="en-US" altLang="zh-CN" sz="8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p>
                      <a:pPr algn="ctr" fontAlgn="b"/>
                      <a:r>
                        <a:rPr lang="en-US" altLang="zh-CN" sz="8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360W</a:t>
                      </a:r>
                    </a:p>
                  </a:txBody>
                  <a:tcPr marL="4763" marR="4763" marT="4763"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40000"/>
                        <a:lumOff val="60000"/>
                      </a:schemeClr>
                    </a:solidFill>
                  </a:tcPr>
                </a:tc>
                <a:tc>
                  <a:txBody>
                    <a:bodyPr/>
                    <a:lstStyle/>
                    <a:p>
                      <a:pPr algn="ctr" fontAlgn="b"/>
                      <a:r>
                        <a:rPr lang="en-US" altLang="zh-CN" sz="800" b="1"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Connector Type</a:t>
                      </a:r>
                    </a:p>
                    <a:p>
                      <a:pPr algn="ctr" fontAlgn="b"/>
                      <a:endParaRPr lang="en-US" altLang="zh-CN" sz="8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p>
                      <a:pPr algn="ctr" fontAlgn="b"/>
                      <a:r>
                        <a:rPr lang="en-US" altLang="zh-CN" sz="8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T: Screw terminal</a:t>
                      </a:r>
                    </a:p>
                  </a:txBody>
                  <a:tcPr marL="4763" marR="4763" marT="4763"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fontAlgn="b"/>
                      <a:r>
                        <a:rPr lang="en-US" altLang="zh-CN" sz="8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rPr>
                        <a:t>Output Voltage</a:t>
                      </a:r>
                    </a:p>
                  </a:txBody>
                  <a:tcPr marL="4763" marR="4763" marT="4763"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40000"/>
                        <a:lumOff val="60000"/>
                      </a:schemeClr>
                    </a:solidFill>
                  </a:tcPr>
                </a:tc>
                <a:tc>
                  <a:txBody>
                    <a:bodyPr/>
                    <a:lstStyle/>
                    <a:p>
                      <a:pPr algn="ctr" fontAlgn="b"/>
                      <a:r>
                        <a:rPr lang="en-US" altLang="zh-CN" sz="800" b="1"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Control Code</a:t>
                      </a:r>
                    </a:p>
                    <a:p>
                      <a:pPr algn="ctr" fontAlgn="b"/>
                      <a:endParaRPr lang="en-US" altLang="zh-CN" sz="8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p>
                      <a:pPr algn="ctr" fontAlgn="b"/>
                      <a:r>
                        <a:rPr lang="en-US" altLang="zh-CN" sz="8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AA: Default for Standard model</a:t>
                      </a:r>
                    </a:p>
                  </a:txBody>
                  <a:tcPr marL="4763" marR="4763" marT="4763" marB="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xmlns="" val="2715504910"/>
                  </a:ext>
                </a:extLst>
              </a:tr>
            </a:tbl>
          </a:graphicData>
        </a:graphic>
      </p:graphicFrame>
      <p:graphicFrame>
        <p:nvGraphicFramePr>
          <p:cNvPr id="3" name="表格 2">
            <a:extLst>
              <a:ext uri="{FF2B5EF4-FFF2-40B4-BE49-F238E27FC236}">
                <a16:creationId xmlns:a16="http://schemas.microsoft.com/office/drawing/2014/main" xmlns="" id="{780DD81B-DB64-490E-A051-E65554704452}"/>
              </a:ext>
            </a:extLst>
          </p:cNvPr>
          <p:cNvGraphicFramePr>
            <a:graphicFrameLocks noGrp="1" noChangeAspect="1"/>
          </p:cNvGraphicFramePr>
          <p:nvPr>
            <p:extLst>
              <p:ext uri="{D42A27DB-BD31-4B8C-83A1-F6EECF244321}">
                <p14:modId xmlns:p14="http://schemas.microsoft.com/office/powerpoint/2010/main" xmlns="" val="574720053"/>
              </p:ext>
            </p:extLst>
          </p:nvPr>
        </p:nvGraphicFramePr>
        <p:xfrm>
          <a:off x="343398" y="5990570"/>
          <a:ext cx="6129702" cy="920466"/>
        </p:xfrm>
        <a:graphic>
          <a:graphicData uri="http://schemas.openxmlformats.org/drawingml/2006/table">
            <a:tbl>
              <a:tblPr>
                <a:tableStyleId>{5C22544A-7EE6-4342-B048-85BDC9FD1C3A}</a:tableStyleId>
              </a:tblPr>
              <a:tblGrid>
                <a:gridCol w="891042">
                  <a:extLst>
                    <a:ext uri="{9D8B030D-6E8A-4147-A177-3AD203B41FA5}">
                      <a16:colId xmlns:a16="http://schemas.microsoft.com/office/drawing/2014/main" xmlns="" val="111079737"/>
                    </a:ext>
                  </a:extLst>
                </a:gridCol>
                <a:gridCol w="1746220">
                  <a:extLst>
                    <a:ext uri="{9D8B030D-6E8A-4147-A177-3AD203B41FA5}">
                      <a16:colId xmlns:a16="http://schemas.microsoft.com/office/drawing/2014/main" xmlns="" val="775666044"/>
                    </a:ext>
                  </a:extLst>
                </a:gridCol>
                <a:gridCol w="1746220">
                  <a:extLst>
                    <a:ext uri="{9D8B030D-6E8A-4147-A177-3AD203B41FA5}">
                      <a16:colId xmlns:a16="http://schemas.microsoft.com/office/drawing/2014/main" xmlns="" val="2706158568"/>
                    </a:ext>
                  </a:extLst>
                </a:gridCol>
                <a:gridCol w="1746220">
                  <a:extLst>
                    <a:ext uri="{9D8B030D-6E8A-4147-A177-3AD203B41FA5}">
                      <a16:colId xmlns:a16="http://schemas.microsoft.com/office/drawing/2014/main" xmlns="" val="1408126378"/>
                    </a:ext>
                  </a:extLst>
                </a:gridCol>
              </a:tblGrid>
              <a:tr h="153411">
                <a:tc>
                  <a:txBody>
                    <a:bodyPr/>
                    <a:lstStyle/>
                    <a:p>
                      <a:pPr algn="ctr" fontAlgn="b"/>
                      <a:r>
                        <a:rPr lang="en-US" sz="900" u="none" strike="noStrike" dirty="0">
                          <a:effectLst/>
                          <a:latin typeface="Arial" panose="020B0604020202020204" pitchFamily="34" charset="0"/>
                          <a:cs typeface="Arial" panose="020B0604020202020204" pitchFamily="34" charset="0"/>
                        </a:rPr>
                        <a:t>Model</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667" marR="3667" marT="366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685800" rtl="0" eaLnBrk="1" fontAlgn="b" latinLnBrk="0" hangingPunct="1"/>
                      <a:r>
                        <a:rPr lang="en-US" sz="900" b="1" u="none" strike="noStrike" kern="1200" dirty="0" smtClean="0">
                          <a:solidFill>
                            <a:schemeClr val="accent6"/>
                          </a:solidFill>
                          <a:effectLst/>
                          <a:latin typeface="Arial" panose="020B0604020202020204" pitchFamily="34" charset="0"/>
                          <a:ea typeface="+mn-ea"/>
                          <a:cs typeface="Arial" panose="020B0604020202020204" pitchFamily="34" charset="0"/>
                        </a:rPr>
                        <a:t>BPD-HNS360T24</a:t>
                      </a:r>
                      <a:endParaRPr lang="en-US" sz="900" b="1" u="none" strike="noStrike" kern="1200" dirty="0">
                        <a:solidFill>
                          <a:schemeClr val="accent6"/>
                        </a:solidFill>
                        <a:effectLst/>
                        <a:latin typeface="Arial" panose="020B0604020202020204" pitchFamily="34" charset="0"/>
                        <a:ea typeface="+mn-ea"/>
                        <a:cs typeface="Arial" panose="020B0604020202020204" pitchFamily="34" charset="0"/>
                      </a:endParaRPr>
                    </a:p>
                  </a:txBody>
                  <a:tcPr marL="3667" marR="3667" marT="366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685800" rtl="0" eaLnBrk="1" fontAlgn="b" latinLnBrk="0" hangingPunct="1"/>
                      <a:r>
                        <a:rPr lang="en-US" sz="900" b="1" u="none" strike="noStrike" kern="1200" dirty="0" smtClean="0">
                          <a:solidFill>
                            <a:schemeClr val="accent6"/>
                          </a:solidFill>
                          <a:effectLst/>
                          <a:latin typeface="Arial" panose="020B0604020202020204" pitchFamily="34" charset="0"/>
                          <a:ea typeface="+mn-ea"/>
                          <a:cs typeface="Arial" panose="020B0604020202020204" pitchFamily="34" charset="0"/>
                        </a:rPr>
                        <a:t>BPD-HNS360T36</a:t>
                      </a:r>
                      <a:endParaRPr lang="en-US" sz="900" b="1" u="none" strike="noStrike" kern="1200" dirty="0">
                        <a:solidFill>
                          <a:schemeClr val="accent6"/>
                        </a:solidFill>
                        <a:effectLst/>
                        <a:latin typeface="Arial" panose="020B0604020202020204" pitchFamily="34" charset="0"/>
                        <a:ea typeface="+mn-ea"/>
                        <a:cs typeface="Arial" panose="020B0604020202020204" pitchFamily="34" charset="0"/>
                      </a:endParaRPr>
                    </a:p>
                  </a:txBody>
                  <a:tcPr marL="3667" marR="3667" marT="366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685800" rtl="0" eaLnBrk="1" fontAlgn="b" latinLnBrk="0" hangingPunct="1"/>
                      <a:r>
                        <a:rPr lang="en-US" sz="900" b="1" u="none" strike="noStrike" kern="1200" dirty="0" smtClean="0">
                          <a:solidFill>
                            <a:schemeClr val="accent6"/>
                          </a:solidFill>
                          <a:effectLst/>
                          <a:latin typeface="Arial" panose="020B0604020202020204" pitchFamily="34" charset="0"/>
                          <a:ea typeface="+mn-ea"/>
                          <a:cs typeface="Arial" panose="020B0604020202020204" pitchFamily="34" charset="0"/>
                        </a:rPr>
                        <a:t>BPD-HNS360</a:t>
                      </a:r>
                      <a:r>
                        <a:rPr lang="en-US" altLang="zh-CN" sz="900" b="1" u="none" strike="noStrike" kern="1200" dirty="0" smtClean="0">
                          <a:solidFill>
                            <a:schemeClr val="accent6"/>
                          </a:solidFill>
                          <a:effectLst/>
                          <a:latin typeface="Arial" panose="020B0604020202020204" pitchFamily="34" charset="0"/>
                          <a:ea typeface="+mn-ea"/>
                          <a:cs typeface="Arial" panose="020B0604020202020204" pitchFamily="34" charset="0"/>
                        </a:rPr>
                        <a:t>T</a:t>
                      </a:r>
                      <a:r>
                        <a:rPr lang="en-US" sz="900" b="1" u="none" strike="noStrike" kern="1200" dirty="0" smtClean="0">
                          <a:solidFill>
                            <a:schemeClr val="accent6"/>
                          </a:solidFill>
                          <a:effectLst/>
                          <a:latin typeface="Arial" panose="020B0604020202020204" pitchFamily="34" charset="0"/>
                          <a:ea typeface="+mn-ea"/>
                          <a:cs typeface="Arial" panose="020B0604020202020204" pitchFamily="34" charset="0"/>
                        </a:rPr>
                        <a:t>48</a:t>
                      </a:r>
                      <a:endParaRPr lang="en-US" sz="900" b="1" u="none" strike="noStrike" kern="1200" dirty="0">
                        <a:solidFill>
                          <a:schemeClr val="accent6"/>
                        </a:solidFill>
                        <a:effectLst/>
                        <a:latin typeface="Arial" panose="020B0604020202020204" pitchFamily="34" charset="0"/>
                        <a:ea typeface="+mn-ea"/>
                        <a:cs typeface="Arial" panose="020B0604020202020204" pitchFamily="34" charset="0"/>
                      </a:endParaRPr>
                    </a:p>
                  </a:txBody>
                  <a:tcPr marL="3667" marR="3667" marT="366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564110661"/>
                  </a:ext>
                </a:extLst>
              </a:tr>
              <a:tr h="153411">
                <a:tc>
                  <a:txBody>
                    <a:bodyPr/>
                    <a:lstStyle/>
                    <a:p>
                      <a:pPr algn="ctr" fontAlgn="b"/>
                      <a:r>
                        <a:rPr lang="en-US" sz="900" u="none" strike="noStrike">
                          <a:effectLst/>
                          <a:latin typeface="Arial" panose="020B0604020202020204" pitchFamily="34" charset="0"/>
                          <a:cs typeface="Arial" panose="020B0604020202020204" pitchFamily="34" charset="0"/>
                        </a:rPr>
                        <a:t>Output voltage</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667" marR="3667" marT="366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685800" rtl="0" eaLnBrk="1" fontAlgn="b" latinLnBrk="0" hangingPunct="1"/>
                      <a:r>
                        <a:rPr lang="en-US" sz="900" u="none" strike="noStrike" kern="1200" dirty="0">
                          <a:solidFill>
                            <a:schemeClr val="dk1"/>
                          </a:solidFill>
                          <a:effectLst/>
                          <a:latin typeface="Arial" panose="020B0604020202020204" pitchFamily="34" charset="0"/>
                          <a:ea typeface="+mn-ea"/>
                          <a:cs typeface="Arial" panose="020B0604020202020204" pitchFamily="34" charset="0"/>
                        </a:rPr>
                        <a:t>24V             </a:t>
                      </a:r>
                    </a:p>
                  </a:txBody>
                  <a:tcPr marL="3667" marR="3667" marT="366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685800" rtl="0" eaLnBrk="1" fontAlgn="b" latinLnBrk="0" hangingPunct="1"/>
                      <a:r>
                        <a:rPr lang="en-US" sz="900" u="none" strike="noStrike" kern="1200" dirty="0">
                          <a:solidFill>
                            <a:schemeClr val="dk1"/>
                          </a:solidFill>
                          <a:effectLst/>
                          <a:latin typeface="Arial" panose="020B0604020202020204" pitchFamily="34" charset="0"/>
                          <a:ea typeface="+mn-ea"/>
                          <a:cs typeface="Arial" panose="020B0604020202020204" pitchFamily="34" charset="0"/>
                        </a:rPr>
                        <a:t>36V</a:t>
                      </a:r>
                    </a:p>
                  </a:txBody>
                  <a:tcPr marL="3667" marR="3667" marT="366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685800" rtl="0" eaLnBrk="1" fontAlgn="b" latinLnBrk="0" hangingPunct="1"/>
                      <a:r>
                        <a:rPr lang="en-US" sz="900" u="none" strike="noStrike" kern="1200" dirty="0">
                          <a:solidFill>
                            <a:schemeClr val="dk1"/>
                          </a:solidFill>
                          <a:effectLst/>
                          <a:latin typeface="Arial" panose="020B0604020202020204" pitchFamily="34" charset="0"/>
                          <a:ea typeface="+mn-ea"/>
                          <a:cs typeface="Arial" panose="020B0604020202020204" pitchFamily="34" charset="0"/>
                        </a:rPr>
                        <a:t>48V             </a:t>
                      </a:r>
                    </a:p>
                  </a:txBody>
                  <a:tcPr marL="3667" marR="3667" marT="366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935470812"/>
                  </a:ext>
                </a:extLst>
              </a:tr>
              <a:tr h="153411">
                <a:tc>
                  <a:txBody>
                    <a:bodyPr/>
                    <a:lstStyle/>
                    <a:p>
                      <a:pPr algn="ctr" fontAlgn="b"/>
                      <a:r>
                        <a:rPr lang="en-US" sz="900" u="none" strike="noStrike">
                          <a:effectLst/>
                          <a:latin typeface="Arial" panose="020B0604020202020204" pitchFamily="34" charset="0"/>
                          <a:cs typeface="Arial" panose="020B0604020202020204" pitchFamily="34" charset="0"/>
                        </a:rPr>
                        <a:t>Rated Current</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667" marR="3667" marT="366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685800" rtl="0" eaLnBrk="1" fontAlgn="b" latinLnBrk="0" hangingPunct="1"/>
                      <a:r>
                        <a:rPr lang="en-US" sz="900" u="none" strike="noStrike" kern="1200" dirty="0">
                          <a:solidFill>
                            <a:schemeClr val="dk1"/>
                          </a:solidFill>
                          <a:effectLst/>
                          <a:latin typeface="Arial" panose="020B0604020202020204" pitchFamily="34" charset="0"/>
                          <a:ea typeface="+mn-ea"/>
                          <a:cs typeface="Arial" panose="020B0604020202020204" pitchFamily="34" charset="0"/>
                        </a:rPr>
                        <a:t>0-15A</a:t>
                      </a:r>
                    </a:p>
                  </a:txBody>
                  <a:tcPr marL="3667" marR="3667" marT="366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685800" rtl="0" eaLnBrk="1" fontAlgn="b" latinLnBrk="0" hangingPunct="1"/>
                      <a:r>
                        <a:rPr lang="en-US" sz="900" u="none" strike="noStrike" kern="1200" dirty="0">
                          <a:solidFill>
                            <a:schemeClr val="tx1"/>
                          </a:solidFill>
                          <a:effectLst/>
                          <a:latin typeface="Arial" panose="020B0604020202020204" pitchFamily="34" charset="0"/>
                          <a:ea typeface="+mn-ea"/>
                          <a:cs typeface="Arial" panose="020B0604020202020204" pitchFamily="34" charset="0"/>
                        </a:rPr>
                        <a:t>0-10A</a:t>
                      </a:r>
                    </a:p>
                  </a:txBody>
                  <a:tcPr marL="3667" marR="3667" marT="366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685800" rtl="0" eaLnBrk="1" fontAlgn="b" latinLnBrk="0" hangingPunct="1"/>
                      <a:r>
                        <a:rPr lang="en-US" sz="900" u="none" strike="noStrike" kern="1200" dirty="0">
                          <a:solidFill>
                            <a:schemeClr val="dk1"/>
                          </a:solidFill>
                          <a:effectLst/>
                          <a:latin typeface="Arial" panose="020B0604020202020204" pitchFamily="34" charset="0"/>
                          <a:ea typeface="+mn-ea"/>
                          <a:cs typeface="Arial" panose="020B0604020202020204" pitchFamily="34" charset="0"/>
                        </a:rPr>
                        <a:t>0-7.5A</a:t>
                      </a:r>
                    </a:p>
                  </a:txBody>
                  <a:tcPr marL="3667" marR="3667" marT="366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599693930"/>
                  </a:ext>
                </a:extLst>
              </a:tr>
              <a:tr h="153411">
                <a:tc>
                  <a:txBody>
                    <a:bodyPr/>
                    <a:lstStyle/>
                    <a:p>
                      <a:pPr marL="0" marR="0" lvl="0" indent="0" algn="ctr" defTabSz="685800" rtl="0" eaLnBrk="1" fontAlgn="b" latinLnBrk="0" hangingPunct="1">
                        <a:lnSpc>
                          <a:spcPct val="100000"/>
                        </a:lnSpc>
                        <a:spcBef>
                          <a:spcPct val="0"/>
                        </a:spcBef>
                        <a:spcAft>
                          <a:spcPct val="0"/>
                        </a:spcAft>
                        <a:buClrTx/>
                        <a:buSzTx/>
                        <a:buFontTx/>
                        <a:buNone/>
                        <a:defRPr/>
                      </a:pPr>
                      <a:r>
                        <a:rPr lang="en-US" altLang="zh-CN" sz="900" u="none" strike="noStrike" dirty="0">
                          <a:effectLst/>
                          <a:latin typeface="Arial" panose="020B0604020202020204" pitchFamily="34" charset="0"/>
                          <a:cs typeface="Arial" panose="020B0604020202020204" pitchFamily="34" charset="0"/>
                        </a:rPr>
                        <a:t>Rated Power</a:t>
                      </a:r>
                      <a:endParaRPr lang="en-US" altLang="zh-CN" sz="900" b="0" i="0" u="none" strike="noStrike" dirty="0">
                        <a:solidFill>
                          <a:srgbClr val="000000"/>
                        </a:solidFill>
                        <a:effectLst/>
                        <a:latin typeface="Arial" panose="020B0604020202020204" pitchFamily="34" charset="0"/>
                        <a:ea typeface="+mn-ea"/>
                        <a:cs typeface="Arial" panose="020B0604020202020204" pitchFamily="34" charset="0"/>
                      </a:endParaRPr>
                    </a:p>
                  </a:txBody>
                  <a:tcPr marL="3667" marR="3667" marT="366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algn="ctr" fontAlgn="b"/>
                      <a:r>
                        <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360W</a:t>
                      </a:r>
                    </a:p>
                  </a:txBody>
                  <a:tcPr marL="3667" marR="3667" marT="366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fontAlgn="b"/>
                      <a:endParaRPr lang="en-US" sz="8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667" marR="3667" marT="366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defTabSz="685800" rtl="0" eaLnBrk="1" fontAlgn="b" latinLnBrk="0" hangingPunct="1">
                        <a:lnSpc>
                          <a:spcPct val="100000"/>
                        </a:lnSpc>
                        <a:spcBef>
                          <a:spcPct val="0"/>
                        </a:spcBef>
                        <a:spcAft>
                          <a:spcPct val="0"/>
                        </a:spcAft>
                        <a:buClrTx/>
                        <a:buSzTx/>
                        <a:buFontTx/>
                        <a:buNone/>
                        <a:defRPr/>
                      </a:pPr>
                      <a:endParaRPr lang="en-US" altLang="zh-CN" sz="800" b="0" i="0" u="none" strike="noStrike">
                        <a:solidFill>
                          <a:srgbClr val="000000"/>
                        </a:solidFill>
                        <a:effectLst/>
                        <a:latin typeface="Arial" panose="020B0604020202020204" pitchFamily="34" charset="0"/>
                        <a:ea typeface="+mn-ea"/>
                        <a:cs typeface="Arial" panose="020B0604020202020204" pitchFamily="34" charset="0"/>
                      </a:endParaRPr>
                    </a:p>
                  </a:txBody>
                  <a:tcPr marL="3667" marR="3667" marT="366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645836486"/>
                  </a:ext>
                </a:extLst>
              </a:tr>
              <a:tr h="153411">
                <a:tc>
                  <a:txBody>
                    <a:bodyPr/>
                    <a:lstStyle/>
                    <a:p>
                      <a:pPr algn="ctr" fontAlgn="b"/>
                      <a:r>
                        <a:rPr lang="en-US" sz="900" u="none" strike="noStrike">
                          <a:effectLst/>
                          <a:latin typeface="Arial" panose="020B0604020202020204" pitchFamily="34" charset="0"/>
                          <a:cs typeface="Arial" panose="020B0604020202020204" pitchFamily="34" charset="0"/>
                        </a:rPr>
                        <a:t>Dimension</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667" marR="3667" marT="366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algn="ctr" fontAlgn="b"/>
                      <a:r>
                        <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100mm x 237mm x 43mm</a:t>
                      </a:r>
                    </a:p>
                  </a:txBody>
                  <a:tcPr marL="3667" marR="3667" marT="366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zh-CN" altLang="en-US"/>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tcPr>
                </a:tc>
                <a:tc hMerge="1">
                  <a:txBody>
                    <a:bodyPr/>
                    <a:lstStyle/>
                    <a:p>
                      <a:endParaRPr lang="zh-CN" altLang="en-US"/>
                    </a:p>
                  </a:txBody>
                  <a:tcPr/>
                </a:tc>
                <a:extLst>
                  <a:ext uri="{0D108BD9-81ED-4DB2-BD59-A6C34878D82A}">
                    <a16:rowId xmlns:a16="http://schemas.microsoft.com/office/drawing/2014/main" xmlns="" val="2454001851"/>
                  </a:ext>
                </a:extLst>
              </a:tr>
              <a:tr h="153411">
                <a:tc>
                  <a:txBody>
                    <a:bodyPr/>
                    <a:lstStyle/>
                    <a:p>
                      <a:pPr algn="ctr" fontAlgn="b"/>
                      <a:r>
                        <a:rPr lang="en-US" sz="900" u="none" strike="noStrike">
                          <a:effectLst/>
                          <a:latin typeface="Arial" panose="020B0604020202020204" pitchFamily="34" charset="0"/>
                          <a:cs typeface="Arial" panose="020B0604020202020204" pitchFamily="34" charset="0"/>
                        </a:rPr>
                        <a:t>EMC</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667" marR="3667" marT="366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algn="ctr" fontAlgn="b"/>
                      <a:r>
                        <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CLASS B emission</a:t>
                      </a:r>
                    </a:p>
                  </a:txBody>
                  <a:tcPr marL="3667" marR="3667" marT="366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zh-CN" altLang="en-US"/>
                    </a:p>
                  </a:txBody>
                  <a:tcPr>
                    <a:lnL w="3175" cap="flat" cmpd="sng" algn="ctr">
                      <a:solidFill>
                        <a:schemeClr val="tx1"/>
                      </a:solidFill>
                      <a:prstDash val="solid"/>
                      <a:round/>
                      <a:headEnd type="none" w="med" len="med"/>
                      <a:tailEnd type="none" w="med" len="med"/>
                    </a:lnL>
                  </a:tcPr>
                </a:tc>
                <a:tc hMerge="1">
                  <a:txBody>
                    <a:bodyPr/>
                    <a:lstStyle/>
                    <a:p>
                      <a:endParaRPr lang="zh-CN" altLang="en-US"/>
                    </a:p>
                  </a:txBody>
                  <a:tcPr/>
                </a:tc>
                <a:extLst>
                  <a:ext uri="{0D108BD9-81ED-4DB2-BD59-A6C34878D82A}">
                    <a16:rowId xmlns:a16="http://schemas.microsoft.com/office/drawing/2014/main" xmlns="" val="1219678869"/>
                  </a:ext>
                </a:extLst>
              </a:tr>
            </a:tbl>
          </a:graphicData>
        </a:graphic>
      </p:graphicFrame>
      <p:sp>
        <p:nvSpPr>
          <p:cNvPr id="4" name="文本框 3">
            <a:extLst>
              <a:ext uri="{FF2B5EF4-FFF2-40B4-BE49-F238E27FC236}">
                <a16:creationId xmlns:a16="http://schemas.microsoft.com/office/drawing/2014/main" xmlns="" id="{1053F6F2-5D2E-4608-81EB-A2DF415E39F1}"/>
              </a:ext>
            </a:extLst>
          </p:cNvPr>
          <p:cNvSpPr txBox="1"/>
          <p:nvPr/>
        </p:nvSpPr>
        <p:spPr>
          <a:xfrm>
            <a:off x="289641" y="9122708"/>
            <a:ext cx="6207642" cy="215444"/>
          </a:xfrm>
          <a:prstGeom prst="rect">
            <a:avLst/>
          </a:prstGeom>
          <a:noFill/>
        </p:spPr>
        <p:txBody>
          <a:bodyPr wrap="square" rtlCol="0">
            <a:spAutoFit/>
          </a:bodyPr>
          <a:lstStyle/>
          <a:p>
            <a:r>
              <a:rPr lang="en-US" altLang="zh-CN" sz="800" i="1" dirty="0">
                <a:latin typeface="Arial" panose="020B0604020202020204" pitchFamily="34" charset="0"/>
                <a:cs typeface="Arial" panose="020B0604020202020204" pitchFamily="34" charset="0"/>
              </a:rPr>
              <a:t>Note: for any custom design and model name, please consult with </a:t>
            </a:r>
            <a:r>
              <a:rPr lang="en-US" altLang="zh-CN" sz="800" i="1" dirty="0" smtClean="0">
                <a:latin typeface="Arial" panose="020B0604020202020204" pitchFamily="34" charset="0"/>
                <a:cs typeface="Arial" panose="020B0604020202020204" pitchFamily="34" charset="0"/>
              </a:rPr>
              <a:t>BluTek Power, Inc.</a:t>
            </a:r>
            <a:endParaRPr lang="zh-CN" altLang="en-US" sz="900" i="1" dirty="0">
              <a:latin typeface="Arial" panose="020B0604020202020204" pitchFamily="34" charset="0"/>
              <a:cs typeface="Arial" panose="020B0604020202020204" pitchFamily="34" charset="0"/>
            </a:endParaRPr>
          </a:p>
        </p:txBody>
      </p:sp>
      <p:sp>
        <p:nvSpPr>
          <p:cNvPr id="30" name="文本框 29">
            <a:extLst>
              <a:ext uri="{FF2B5EF4-FFF2-40B4-BE49-F238E27FC236}">
                <a16:creationId xmlns:a16="http://schemas.microsoft.com/office/drawing/2014/main" xmlns="" id="{2C8F13A0-4329-4D33-B0CA-C6638DB9521C}"/>
              </a:ext>
            </a:extLst>
          </p:cNvPr>
          <p:cNvSpPr txBox="1"/>
          <p:nvPr/>
        </p:nvSpPr>
        <p:spPr>
          <a:xfrm>
            <a:off x="298404" y="848645"/>
            <a:ext cx="2803345" cy="276999"/>
          </a:xfrm>
          <a:prstGeom prst="rect">
            <a:avLst/>
          </a:prstGeom>
          <a:noFill/>
        </p:spPr>
        <p:txBody>
          <a:bodyPr wrap="square" rtlCol="0">
            <a:spAutoFit/>
          </a:bodyPr>
          <a:lstStyle/>
          <a:p>
            <a:r>
              <a:rPr lang="en-US" altLang="zh-CN" sz="1200" b="1" i="1" dirty="0">
                <a:solidFill>
                  <a:schemeClr val="accent6"/>
                </a:solidFill>
                <a:latin typeface="Arial" panose="020B0604020202020204" pitchFamily="34" charset="0"/>
                <a:cs typeface="Arial" panose="020B0604020202020204" pitchFamily="34" charset="0"/>
              </a:rPr>
              <a:t>Highlight</a:t>
            </a:r>
            <a:endParaRPr lang="zh-CN" altLang="en-US" sz="1200" b="1" i="1" dirty="0">
              <a:solidFill>
                <a:schemeClr val="accent6"/>
              </a:solidFill>
              <a:latin typeface="Arial" panose="020B0604020202020204" pitchFamily="34" charset="0"/>
              <a:cs typeface="Arial" panose="020B0604020202020204" pitchFamily="34" charset="0"/>
            </a:endParaRPr>
          </a:p>
        </p:txBody>
      </p:sp>
      <p:sp>
        <p:nvSpPr>
          <p:cNvPr id="34" name="文本框 33">
            <a:extLst>
              <a:ext uri="{FF2B5EF4-FFF2-40B4-BE49-F238E27FC236}">
                <a16:creationId xmlns:a16="http://schemas.microsoft.com/office/drawing/2014/main" xmlns="" id="{D47AC8E0-ABA5-4D49-98CC-A13DEBBD0661}"/>
              </a:ext>
            </a:extLst>
          </p:cNvPr>
          <p:cNvSpPr txBox="1"/>
          <p:nvPr/>
        </p:nvSpPr>
        <p:spPr>
          <a:xfrm>
            <a:off x="250779" y="3879928"/>
            <a:ext cx="2803345" cy="276999"/>
          </a:xfrm>
          <a:prstGeom prst="rect">
            <a:avLst/>
          </a:prstGeom>
          <a:noFill/>
        </p:spPr>
        <p:txBody>
          <a:bodyPr wrap="square" rtlCol="0">
            <a:spAutoFit/>
          </a:bodyPr>
          <a:lstStyle/>
          <a:p>
            <a:r>
              <a:rPr lang="en-US" altLang="zh-CN" sz="1200" b="1" i="1" dirty="0">
                <a:solidFill>
                  <a:schemeClr val="accent6"/>
                </a:solidFill>
                <a:latin typeface="Arial" panose="020B0604020202020204" pitchFamily="34" charset="0"/>
                <a:cs typeface="Arial" panose="020B0604020202020204" pitchFamily="34" charset="0"/>
              </a:rPr>
              <a:t>Typical Application</a:t>
            </a:r>
            <a:endParaRPr lang="zh-CN" altLang="en-US" sz="1200" b="1" i="1" dirty="0">
              <a:solidFill>
                <a:schemeClr val="accent6"/>
              </a:solidFill>
              <a:latin typeface="Arial" panose="020B0604020202020204" pitchFamily="34" charset="0"/>
              <a:cs typeface="Arial" panose="020B0604020202020204" pitchFamily="34" charset="0"/>
            </a:endParaRPr>
          </a:p>
        </p:txBody>
      </p:sp>
      <p:sp>
        <p:nvSpPr>
          <p:cNvPr id="2" name="文本框 12">
            <a:extLst>
              <a:ext uri="{FF2B5EF4-FFF2-40B4-BE49-F238E27FC236}">
                <a16:creationId xmlns:a16="http://schemas.microsoft.com/office/drawing/2014/main" xmlns="" id="{93E35A83-5A4E-6EF8-3F0A-1E6CD0F97374}"/>
              </a:ext>
            </a:extLst>
          </p:cNvPr>
          <p:cNvSpPr txBox="1"/>
          <p:nvPr/>
        </p:nvSpPr>
        <p:spPr>
          <a:xfrm>
            <a:off x="343399" y="307085"/>
            <a:ext cx="4216944" cy="276999"/>
          </a:xfrm>
          <a:prstGeom prst="rect">
            <a:avLst/>
          </a:prstGeom>
          <a:noFill/>
        </p:spPr>
        <p:txBody>
          <a:bodyPr wrap="square" rtlCol="0">
            <a:spAutoFit/>
          </a:bodyPr>
          <a:lstStyle/>
          <a:p>
            <a:r>
              <a:rPr lang="en-US" altLang="zh-CN" sz="1200" b="1" dirty="0">
                <a:solidFill>
                  <a:schemeClr val="accent6"/>
                </a:solidFill>
                <a:latin typeface="Arial" panose="020B0604020202020204" pitchFamily="34" charset="0"/>
                <a:cs typeface="Arial" panose="020B0604020202020204" pitchFamily="34" charset="0"/>
              </a:rPr>
              <a:t>High Voltage DC/DC for Solar/ESS Application</a:t>
            </a:r>
            <a:endParaRPr lang="zh-CN" altLang="en-US" sz="1200" b="1" dirty="0">
              <a:solidFill>
                <a:schemeClr val="accent6"/>
              </a:solidFill>
              <a:latin typeface="Arial" panose="020B0604020202020204" pitchFamily="34" charset="0"/>
              <a:cs typeface="Arial" panose="020B0604020202020204" pitchFamily="34" charset="0"/>
            </a:endParaRPr>
          </a:p>
        </p:txBody>
      </p:sp>
      <p:pic>
        <p:nvPicPr>
          <p:cNvPr id="5" name="Picture 7">
            <a:extLst>
              <a:ext uri="{FF2B5EF4-FFF2-40B4-BE49-F238E27FC236}">
                <a16:creationId xmlns:a16="http://schemas.microsoft.com/office/drawing/2014/main" xmlns="" id="{6023BF44-4ECF-542D-E1C5-248D0C06A42D}"/>
              </a:ext>
            </a:extLst>
          </p:cNvPr>
          <p:cNvPicPr>
            <a:picLocks noChangeAspect="1"/>
          </p:cNvPicPr>
          <p:nvPr/>
        </p:nvPicPr>
        <p:blipFill>
          <a:blip r:embed="rId2" cstate="print">
            <a:extLst>
              <a:ext uri="{BEBA8EAE-BF5A-486C-A8C5-ECC9F3942E4B}">
                <a14:imgProps xmlns:a14="http://schemas.microsoft.com/office/drawing/2010/main" xmlns="">
                  <a14:imgLayer r:embed="rId4">
                    <a14:imgEffect>
                      <a14:brightnessContrast bright="-20000" contrast="20000"/>
                    </a14:imgEffect>
                  </a14:imgLayer>
                </a14:imgProps>
              </a:ext>
              <a:ext uri="{28A0092B-C50C-407E-A947-70E740481C1C}">
                <a14:useLocalDpi xmlns:a14="http://schemas.microsoft.com/office/drawing/2010/main" xmlns="" val="0"/>
              </a:ext>
            </a:extLst>
          </a:blip>
          <a:stretch>
            <a:fillRect/>
          </a:stretch>
        </p:blipFill>
        <p:spPr>
          <a:xfrm>
            <a:off x="3818422" y="1676425"/>
            <a:ext cx="2477604" cy="1550980"/>
          </a:xfrm>
          <a:prstGeom prst="rect">
            <a:avLst/>
          </a:prstGeom>
        </p:spPr>
      </p:pic>
      <p:sp>
        <p:nvSpPr>
          <p:cNvPr id="36" name="文本框 17">
            <a:extLst>
              <a:ext uri="{FF2B5EF4-FFF2-40B4-BE49-F238E27FC236}">
                <a16:creationId xmlns:a16="http://schemas.microsoft.com/office/drawing/2014/main" xmlns="" id="{3A8E5F3E-4BAB-4FCA-8C72-E5A5A49994E3}"/>
              </a:ext>
            </a:extLst>
          </p:cNvPr>
          <p:cNvSpPr txBox="1"/>
          <p:nvPr/>
        </p:nvSpPr>
        <p:spPr>
          <a:xfrm>
            <a:off x="314823" y="0"/>
            <a:ext cx="4654051" cy="400110"/>
          </a:xfrm>
          <a:prstGeom prst="rect">
            <a:avLst/>
          </a:prstGeom>
          <a:noFill/>
        </p:spPr>
        <p:txBody>
          <a:bodyPr wrap="square" rtlCol="0">
            <a:spAutoFit/>
          </a:bodyPr>
          <a:lstStyle/>
          <a:p>
            <a:r>
              <a:rPr lang="en-US" altLang="zh-CN" sz="2000" b="1" i="1" dirty="0" smtClean="0">
                <a:solidFill>
                  <a:schemeClr val="accent6"/>
                </a:solidFill>
                <a:latin typeface="Arial" panose="020B0604020202020204" pitchFamily="34" charset="0"/>
                <a:cs typeface="Arial" panose="020B0604020202020204" pitchFamily="34" charset="0"/>
              </a:rPr>
              <a:t>Model: BPD-HNS360</a:t>
            </a:r>
            <a:endParaRPr lang="zh-CN" altLang="en-US" sz="2000" b="1" i="1" dirty="0">
              <a:solidFill>
                <a:schemeClr val="accent6"/>
              </a:solidFill>
              <a:latin typeface="Arial" panose="020B0604020202020204" pitchFamily="34" charset="0"/>
              <a:cs typeface="Arial" panose="020B0604020202020204" pitchFamily="34" charset="0"/>
            </a:endParaRPr>
          </a:p>
        </p:txBody>
      </p:sp>
      <p:pic>
        <p:nvPicPr>
          <p:cNvPr id="38" name="图片 6">
            <a:extLst>
              <a:ext uri="{FF2B5EF4-FFF2-40B4-BE49-F238E27FC236}">
                <a16:creationId xmlns="" xmlns:a16="http://schemas.microsoft.com/office/drawing/2014/main" id="{9F18202A-C855-11FB-B4F6-EAF2BBFB3BE4}"/>
              </a:ext>
            </a:extLst>
          </p:cNvPr>
          <p:cNvPicPr>
            <a:picLocks noChangeAspect="1"/>
          </p:cNvPicPr>
          <p:nvPr/>
        </p:nvPicPr>
        <p:blipFill>
          <a:blip r:embed="rId5" cstate="print"/>
          <a:stretch>
            <a:fillRect/>
          </a:stretch>
        </p:blipFill>
        <p:spPr>
          <a:xfrm>
            <a:off x="4790819" y="124193"/>
            <a:ext cx="1700597" cy="1012799"/>
          </a:xfrm>
          <a:prstGeom prst="rect">
            <a:avLst/>
          </a:prstGeom>
        </p:spPr>
      </p:pic>
      <p:sp>
        <p:nvSpPr>
          <p:cNvPr id="40" name="文本框 21"/>
          <p:cNvSpPr txBox="1"/>
          <p:nvPr/>
        </p:nvSpPr>
        <p:spPr>
          <a:xfrm>
            <a:off x="4219911" y="9185255"/>
            <a:ext cx="2522220" cy="461665"/>
          </a:xfrm>
          <a:prstGeom prst="rect">
            <a:avLst/>
          </a:prstGeom>
          <a:noFill/>
        </p:spPr>
        <p:txBody>
          <a:bodyPr wrap="square" rtlCol="0">
            <a:spAutoFit/>
          </a:bodyPr>
          <a:lstStyle/>
          <a:p>
            <a:pPr algn="r"/>
            <a:r>
              <a:rPr lang="en-US" altLang="zh-CN" sz="1200" i="1" dirty="0" smtClean="0"/>
              <a:t>Phone: (973) 594-1800                                                 </a:t>
            </a:r>
            <a:r>
              <a:rPr lang="en-US" altLang="zh-CN" sz="1200" i="1" dirty="0" smtClean="0">
                <a:solidFill>
                  <a:schemeClr val="accent6"/>
                </a:solidFill>
              </a:rPr>
              <a:t>Salesteam@BluTekPower.com</a:t>
            </a:r>
            <a:endParaRPr lang="zh-CN" altLang="en-US" sz="1200" i="1" dirty="0">
              <a:solidFill>
                <a:schemeClr val="accent6"/>
              </a:solidFill>
            </a:endParaRPr>
          </a:p>
        </p:txBody>
      </p:sp>
      <p:sp>
        <p:nvSpPr>
          <p:cNvPr id="41" name="文本框 9">
            <a:extLst>
              <a:ext uri="{FF2B5EF4-FFF2-40B4-BE49-F238E27FC236}">
                <a16:creationId xmlns="" xmlns:a16="http://schemas.microsoft.com/office/drawing/2014/main" id="{2397F80B-E006-1420-B82A-F7D326CA4814}"/>
              </a:ext>
            </a:extLst>
          </p:cNvPr>
          <p:cNvSpPr txBox="1"/>
          <p:nvPr/>
        </p:nvSpPr>
        <p:spPr>
          <a:xfrm>
            <a:off x="4450080" y="9690556"/>
            <a:ext cx="2407920" cy="215444"/>
          </a:xfrm>
          <a:prstGeom prst="rect">
            <a:avLst/>
          </a:prstGeom>
          <a:noFill/>
        </p:spPr>
        <p:txBody>
          <a:bodyPr wrap="square" rtlCol="0">
            <a:spAutoFit/>
          </a:bodyPr>
          <a:lstStyle/>
          <a:p>
            <a:r>
              <a:rPr lang="en-US" altLang="zh-CN" sz="800" i="1" dirty="0"/>
              <a:t>Confidential, Copyright reserved by </a:t>
            </a:r>
            <a:r>
              <a:rPr lang="en-US" altLang="zh-CN" sz="800" i="1" dirty="0" smtClean="0"/>
              <a:t>BluTek Power, Inc.</a:t>
            </a:r>
            <a:endParaRPr lang="zh-CN" altLang="en-US" sz="800" i="1" dirty="0"/>
          </a:p>
        </p:txBody>
      </p:sp>
      <p:sp>
        <p:nvSpPr>
          <p:cNvPr id="44" name="文本框 33"/>
          <p:cNvSpPr txBox="1"/>
          <p:nvPr/>
        </p:nvSpPr>
        <p:spPr>
          <a:xfrm>
            <a:off x="3235342" y="3845586"/>
            <a:ext cx="2803345" cy="276999"/>
          </a:xfrm>
          <a:prstGeom prst="rect">
            <a:avLst/>
          </a:prstGeom>
          <a:noFill/>
        </p:spPr>
        <p:txBody>
          <a:bodyPr wrap="square" rtlCol="0">
            <a:spAutoFit/>
          </a:bodyPr>
          <a:lstStyle/>
          <a:p>
            <a:r>
              <a:rPr lang="en-US" altLang="zh-CN" sz="1200" b="1" i="1" dirty="0" smtClean="0">
                <a:solidFill>
                  <a:schemeClr val="accent6"/>
                </a:solidFill>
                <a:latin typeface="Arial" panose="020B0604020202020204" pitchFamily="34" charset="0"/>
                <a:cs typeface="Arial" panose="020B0604020202020204" pitchFamily="34" charset="0"/>
              </a:rPr>
              <a:t>Product Overview</a:t>
            </a:r>
            <a:endParaRPr lang="zh-CN" altLang="en-US" sz="1200" b="1" i="1" dirty="0">
              <a:solidFill>
                <a:schemeClr val="accent6"/>
              </a:solidFill>
              <a:latin typeface="Arial" panose="020B0604020202020204" pitchFamily="34" charset="0"/>
              <a:cs typeface="Arial" panose="020B0604020202020204" pitchFamily="34" charset="0"/>
            </a:endParaRPr>
          </a:p>
        </p:txBody>
      </p:sp>
      <p:sp>
        <p:nvSpPr>
          <p:cNvPr id="46" name="文本框 26"/>
          <p:cNvSpPr txBox="1"/>
          <p:nvPr/>
        </p:nvSpPr>
        <p:spPr>
          <a:xfrm>
            <a:off x="3280718" y="3924301"/>
            <a:ext cx="3270422" cy="1600438"/>
          </a:xfrm>
          <a:prstGeom prst="rect">
            <a:avLst/>
          </a:prstGeom>
          <a:noFill/>
        </p:spPr>
        <p:txBody>
          <a:bodyPr wrap="square" rtlCol="0">
            <a:spAutoFit/>
          </a:bodyPr>
          <a:lstStyle/>
          <a:p>
            <a:endParaRPr lang="en-US" sz="1000" dirty="0" smtClean="0"/>
          </a:p>
          <a:p>
            <a:r>
              <a:rPr lang="en-US" sz="1000" dirty="0" smtClean="0"/>
              <a:t>The </a:t>
            </a:r>
            <a:r>
              <a:rPr lang="en-US" sz="1000" b="1" dirty="0" smtClean="0">
                <a:solidFill>
                  <a:schemeClr val="accent6"/>
                </a:solidFill>
              </a:rPr>
              <a:t>BPD-NHS360 </a:t>
            </a:r>
            <a:r>
              <a:rPr lang="en-US" sz="1000" dirty="0" smtClean="0"/>
              <a:t>is a highly reliable, compact</a:t>
            </a:r>
            <a:r>
              <a:rPr lang="en-US" sz="1000" smtClean="0"/>
              <a:t>, </a:t>
            </a:r>
            <a:r>
              <a:rPr lang="en-US" sz="1000" smtClean="0"/>
              <a:t>360W </a:t>
            </a:r>
            <a:r>
              <a:rPr lang="en-US" sz="1000" dirty="0" smtClean="0"/>
              <a:t>wide Input range, DC to DC, single output power supply module. With a full range input of  300-1500VDC, this power supply module achieves the highest performance and efficiency by incorporating digital control technology.. </a:t>
            </a:r>
          </a:p>
          <a:p>
            <a:r>
              <a:rPr lang="en-US" sz="1000" b="1" i="1" dirty="0" smtClean="0">
                <a:solidFill>
                  <a:srgbClr val="FF0000"/>
                </a:solidFill>
              </a:rPr>
              <a:t>Custom controls available.</a:t>
            </a:r>
            <a:endParaRPr lang="en-US" sz="1000" dirty="0" smtClean="0">
              <a:solidFill>
                <a:srgbClr val="FF0000"/>
              </a:solidFill>
            </a:endParaRPr>
          </a:p>
          <a:p>
            <a:pPr marL="285750" indent="-285750">
              <a:buClr>
                <a:srgbClr val="077A04"/>
              </a:buClr>
              <a:buSzPct val="50000"/>
              <a:buFont typeface="Wingdings" panose="05000000000000000000" pitchFamily="2" charset="2"/>
              <a:buChar char="n"/>
            </a:pPr>
            <a:endParaRPr lang="en-US" altLang="zh-CN" sz="1000" dirty="0"/>
          </a:p>
          <a:p>
            <a:pPr>
              <a:buClr>
                <a:srgbClr val="077A04"/>
              </a:buClr>
              <a:buSzPct val="50000"/>
            </a:pPr>
            <a:endParaRPr lang="zh-CN" altLang="en-US" dirty="0"/>
          </a:p>
        </p:txBody>
      </p:sp>
    </p:spTree>
    <p:extLst>
      <p:ext uri="{BB962C8B-B14F-4D97-AF65-F5344CB8AC3E}">
        <p14:creationId xmlns:p14="http://schemas.microsoft.com/office/powerpoint/2010/main" xmlns="" val="3154304086"/>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文本框 32">
            <a:extLst>
              <a:ext uri="{FF2B5EF4-FFF2-40B4-BE49-F238E27FC236}">
                <a16:creationId xmlns:a16="http://schemas.microsoft.com/office/drawing/2014/main" xmlns="" id="{FCFC0785-5D4D-47E7-8DB7-B8067333C4D7}"/>
              </a:ext>
            </a:extLst>
          </p:cNvPr>
          <p:cNvSpPr txBox="1"/>
          <p:nvPr/>
        </p:nvSpPr>
        <p:spPr>
          <a:xfrm>
            <a:off x="243923" y="1100095"/>
            <a:ext cx="2803345" cy="276999"/>
          </a:xfrm>
          <a:prstGeom prst="rect">
            <a:avLst/>
          </a:prstGeom>
          <a:noFill/>
        </p:spPr>
        <p:txBody>
          <a:bodyPr wrap="square" rtlCol="0">
            <a:spAutoFit/>
          </a:bodyPr>
          <a:lstStyle/>
          <a:p>
            <a:r>
              <a:rPr lang="en-US" altLang="zh-CN" sz="1200" b="1" i="1" dirty="0">
                <a:solidFill>
                  <a:schemeClr val="accent6"/>
                </a:solidFill>
                <a:latin typeface="Arial" panose="020B0604020202020204" pitchFamily="34" charset="0"/>
                <a:cs typeface="Arial" panose="020B0604020202020204" pitchFamily="34" charset="0"/>
              </a:rPr>
              <a:t>Input Specification</a:t>
            </a:r>
            <a:endParaRPr lang="zh-CN" altLang="en-US" sz="1200" b="1" i="1" dirty="0">
              <a:solidFill>
                <a:schemeClr val="accent6"/>
              </a:solidFill>
              <a:latin typeface="Arial" panose="020B0604020202020204" pitchFamily="34" charset="0"/>
              <a:cs typeface="Arial" panose="020B0604020202020204" pitchFamily="34" charset="0"/>
            </a:endParaRPr>
          </a:p>
        </p:txBody>
      </p:sp>
      <p:graphicFrame>
        <p:nvGraphicFramePr>
          <p:cNvPr id="2" name="表格 1">
            <a:extLst>
              <a:ext uri="{FF2B5EF4-FFF2-40B4-BE49-F238E27FC236}">
                <a16:creationId xmlns:a16="http://schemas.microsoft.com/office/drawing/2014/main" xmlns="" id="{36677AD8-2BEF-4559-B36B-FEEF594705BF}"/>
              </a:ext>
            </a:extLst>
          </p:cNvPr>
          <p:cNvGraphicFramePr>
            <a:graphicFrameLocks noGrp="1"/>
          </p:cNvGraphicFramePr>
          <p:nvPr>
            <p:extLst>
              <p:ext uri="{D42A27DB-BD31-4B8C-83A1-F6EECF244321}">
                <p14:modId xmlns:p14="http://schemas.microsoft.com/office/powerpoint/2010/main" xmlns="" val="749315182"/>
              </p:ext>
            </p:extLst>
          </p:nvPr>
        </p:nvGraphicFramePr>
        <p:xfrm>
          <a:off x="253448" y="1442307"/>
          <a:ext cx="6369824" cy="1189528"/>
        </p:xfrm>
        <a:graphic>
          <a:graphicData uri="http://schemas.openxmlformats.org/drawingml/2006/table">
            <a:tbl>
              <a:tblPr>
                <a:tableStyleId>{5C22544A-7EE6-4342-B048-85BDC9FD1C3A}</a:tableStyleId>
              </a:tblPr>
              <a:tblGrid>
                <a:gridCol w="1517911">
                  <a:extLst>
                    <a:ext uri="{9D8B030D-6E8A-4147-A177-3AD203B41FA5}">
                      <a16:colId xmlns:a16="http://schemas.microsoft.com/office/drawing/2014/main" xmlns="" val="2873629455"/>
                    </a:ext>
                  </a:extLst>
                </a:gridCol>
                <a:gridCol w="923827">
                  <a:extLst>
                    <a:ext uri="{9D8B030D-6E8A-4147-A177-3AD203B41FA5}">
                      <a16:colId xmlns:a16="http://schemas.microsoft.com/office/drawing/2014/main" xmlns="" val="1810354664"/>
                    </a:ext>
                  </a:extLst>
                </a:gridCol>
                <a:gridCol w="978921">
                  <a:extLst>
                    <a:ext uri="{9D8B030D-6E8A-4147-A177-3AD203B41FA5}">
                      <a16:colId xmlns:a16="http://schemas.microsoft.com/office/drawing/2014/main" xmlns="" val="4038323334"/>
                    </a:ext>
                  </a:extLst>
                </a:gridCol>
                <a:gridCol w="906440">
                  <a:extLst>
                    <a:ext uri="{9D8B030D-6E8A-4147-A177-3AD203B41FA5}">
                      <a16:colId xmlns:a16="http://schemas.microsoft.com/office/drawing/2014/main" xmlns="" val="2716422410"/>
                    </a:ext>
                  </a:extLst>
                </a:gridCol>
                <a:gridCol w="2042725">
                  <a:extLst>
                    <a:ext uri="{9D8B030D-6E8A-4147-A177-3AD203B41FA5}">
                      <a16:colId xmlns:a16="http://schemas.microsoft.com/office/drawing/2014/main" xmlns="" val="4077712066"/>
                    </a:ext>
                  </a:extLst>
                </a:gridCol>
              </a:tblGrid>
              <a:tr h="149761">
                <a:tc>
                  <a:txBody>
                    <a:bodyPr/>
                    <a:lstStyle/>
                    <a:p>
                      <a:pPr algn="ctr" fontAlgn="b"/>
                      <a:r>
                        <a:rPr lang="en-US" sz="900" b="1" u="none" strike="noStrike" dirty="0">
                          <a:effectLst/>
                          <a:latin typeface="Arial" panose="020B0604020202020204" pitchFamily="34" charset="0"/>
                          <a:cs typeface="Arial" panose="020B0604020202020204" pitchFamily="34" charset="0"/>
                        </a:rPr>
                        <a:t>Function</a:t>
                      </a:r>
                      <a:endParaRPr lang="en-US" sz="900" b="1"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1" u="none" strike="noStrike" dirty="0">
                          <a:effectLst/>
                          <a:latin typeface="Arial" panose="020B0604020202020204" pitchFamily="34" charset="0"/>
                          <a:cs typeface="Arial" panose="020B0604020202020204" pitchFamily="34" charset="0"/>
                        </a:rPr>
                        <a:t>Minimum</a:t>
                      </a:r>
                      <a:endParaRPr lang="en-US" sz="900" b="1"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1" u="none" strike="noStrike">
                          <a:effectLst/>
                          <a:latin typeface="Arial" panose="020B0604020202020204" pitchFamily="34" charset="0"/>
                          <a:cs typeface="Arial" panose="020B0604020202020204" pitchFamily="34" charset="0"/>
                        </a:rPr>
                        <a:t>Typical</a:t>
                      </a:r>
                      <a:endParaRPr lang="en-US" sz="9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1" u="none" strike="noStrike">
                          <a:effectLst/>
                          <a:latin typeface="Arial" panose="020B0604020202020204" pitchFamily="34" charset="0"/>
                          <a:cs typeface="Arial" panose="020B0604020202020204" pitchFamily="34" charset="0"/>
                        </a:rPr>
                        <a:t>Maximum</a:t>
                      </a:r>
                      <a:endParaRPr lang="en-US" sz="9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1" u="none" strike="noStrike">
                          <a:effectLst/>
                          <a:latin typeface="Arial" panose="020B0604020202020204" pitchFamily="34" charset="0"/>
                          <a:cs typeface="Arial" panose="020B0604020202020204" pitchFamily="34" charset="0"/>
                        </a:rPr>
                        <a:t>Condition</a:t>
                      </a:r>
                      <a:endParaRPr lang="en-US" sz="9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178385782"/>
                  </a:ext>
                </a:extLst>
              </a:tr>
              <a:tr h="149761">
                <a:tc>
                  <a:txBody>
                    <a:bodyPr/>
                    <a:lstStyle/>
                    <a:p>
                      <a:pPr algn="ctr" fontAlgn="b"/>
                      <a:r>
                        <a:rPr lang="en-US" sz="900" u="none" strike="noStrike" dirty="0">
                          <a:effectLst/>
                          <a:latin typeface="Arial" panose="020B0604020202020204" pitchFamily="34" charset="0"/>
                          <a:cs typeface="Arial" panose="020B0604020202020204" pitchFamily="34" charset="0"/>
                        </a:rPr>
                        <a:t>Input Voltage Range</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dirty="0">
                          <a:effectLst/>
                          <a:latin typeface="Arial" panose="020B0604020202020204" pitchFamily="34" charset="0"/>
                          <a:cs typeface="Arial" panose="020B0604020202020204" pitchFamily="34" charset="0"/>
                        </a:rPr>
                        <a:t>300VDC</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dirty="0">
                          <a:effectLst/>
                          <a:latin typeface="Arial" panose="020B0604020202020204" pitchFamily="34" charset="0"/>
                          <a:cs typeface="Arial" panose="020B0604020202020204" pitchFamily="34" charset="0"/>
                        </a:rPr>
                        <a:t>1500VDC</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720057867"/>
                  </a:ext>
                </a:extLst>
              </a:tr>
              <a:tr h="149761">
                <a:tc>
                  <a:txBody>
                    <a:bodyPr/>
                    <a:lstStyle/>
                    <a:p>
                      <a:pPr algn="ctr" fontAlgn="b"/>
                      <a:r>
                        <a:rPr lang="en-US" sz="900" u="none" strike="noStrike">
                          <a:effectLst/>
                          <a:latin typeface="Arial" panose="020B0604020202020204" pitchFamily="34" charset="0"/>
                          <a:cs typeface="Arial" panose="020B0604020202020204" pitchFamily="34" charset="0"/>
                        </a:rPr>
                        <a:t>Input Current</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dirty="0">
                          <a:effectLst/>
                          <a:latin typeface="Arial" panose="020B0604020202020204" pitchFamily="34" charset="0"/>
                          <a:cs typeface="Arial" panose="020B0604020202020204" pitchFamily="34" charset="0"/>
                        </a:rPr>
                        <a:t>3A</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@300VDC Input</a:t>
                      </a:r>
                      <a:endParaRPr lang="zh-CN" alt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4134769867"/>
                  </a:ext>
                </a:extLst>
              </a:tr>
              <a:tr h="149761">
                <a:tc>
                  <a:txBody>
                    <a:bodyPr/>
                    <a:lstStyle/>
                    <a:p>
                      <a:pPr algn="ctr" fontAlgn="b"/>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0.6A</a:t>
                      </a: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@1500VDC Input</a:t>
                      </a:r>
                      <a:endParaRPr lang="zh-CN" alt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06835282"/>
                  </a:ext>
                </a:extLst>
              </a:tr>
              <a:tr h="37440">
                <a:tc>
                  <a:txBody>
                    <a:bodyPr/>
                    <a:lstStyle/>
                    <a:p>
                      <a:pPr algn="ctr" fontAlgn="b"/>
                      <a:r>
                        <a:rPr lang="en-US" sz="900" u="none" strike="noStrike" dirty="0">
                          <a:effectLst/>
                          <a:latin typeface="Arial" panose="020B0604020202020204" pitchFamily="34" charset="0"/>
                          <a:cs typeface="Arial" panose="020B0604020202020204" pitchFamily="34" charset="0"/>
                        </a:rPr>
                        <a:t>P</a:t>
                      </a:r>
                      <a:r>
                        <a:rPr lang="en-US" altLang="zh-CN" sz="900" u="none" strike="noStrike" dirty="0">
                          <a:effectLst/>
                          <a:latin typeface="Arial" panose="020B0604020202020204" pitchFamily="34" charset="0"/>
                          <a:cs typeface="Arial" panose="020B0604020202020204" pitchFamily="34" charset="0"/>
                        </a:rPr>
                        <a:t>eak </a:t>
                      </a:r>
                      <a:r>
                        <a:rPr lang="en-US" sz="900" u="none" strike="noStrike" dirty="0">
                          <a:effectLst/>
                          <a:latin typeface="Arial" panose="020B0604020202020204" pitchFamily="34" charset="0"/>
                          <a:cs typeface="Arial" panose="020B0604020202020204" pitchFamily="34" charset="0"/>
                        </a:rPr>
                        <a:t>Efficiency</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en-US" altLang="zh-CN"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91%</a:t>
                      </a:r>
                      <a:endParaRPr lang="zh-CN" alt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711431409"/>
                  </a:ext>
                </a:extLst>
              </a:tr>
              <a:tr h="149761">
                <a:tc>
                  <a:txBody>
                    <a:bodyPr/>
                    <a:lstStyle/>
                    <a:p>
                      <a:pPr algn="ctr" fontAlgn="b"/>
                      <a:r>
                        <a:rPr lang="en-US" sz="900" u="none" strike="noStrike" dirty="0">
                          <a:effectLst/>
                          <a:latin typeface="Arial" panose="020B0604020202020204" pitchFamily="34" charset="0"/>
                          <a:cs typeface="Arial" panose="020B0604020202020204" pitchFamily="34" charset="0"/>
                        </a:rPr>
                        <a:t>Inrush Current</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dirty="0">
                          <a:effectLst/>
                          <a:latin typeface="Arial" panose="020B0604020202020204" pitchFamily="34" charset="0"/>
                          <a:cs typeface="Arial" panose="020B0604020202020204" pitchFamily="34" charset="0"/>
                        </a:rPr>
                        <a:t>300A</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1500Vdc, cold start</a:t>
                      </a: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199606250"/>
                  </a:ext>
                </a:extLst>
              </a:tr>
              <a:tr h="149761">
                <a:tc>
                  <a:txBody>
                    <a:bodyPr/>
                    <a:lstStyle/>
                    <a:p>
                      <a:pPr algn="ctr" fontAlgn="b"/>
                      <a:r>
                        <a:rPr lang="en-US" sz="900" u="none" strike="noStrike" dirty="0">
                          <a:effectLst/>
                          <a:latin typeface="Arial" panose="020B0604020202020204" pitchFamily="34" charset="0"/>
                          <a:cs typeface="Arial" panose="020B0604020202020204" pitchFamily="34" charset="0"/>
                        </a:rPr>
                        <a:t>Input surge voltage</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dirty="0">
                          <a:effectLst/>
                          <a:latin typeface="Arial" panose="020B0604020202020204" pitchFamily="34" charset="0"/>
                          <a:cs typeface="Arial" panose="020B0604020202020204" pitchFamily="34" charset="0"/>
                        </a:rPr>
                        <a:t>1700VDC</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dirty="0">
                          <a:effectLst/>
                          <a:latin typeface="Arial" panose="020B0604020202020204" pitchFamily="34" charset="0"/>
                          <a:cs typeface="Arial" panose="020B0604020202020204" pitchFamily="34" charset="0"/>
                        </a:rPr>
                        <a:t>last for 1second</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762964128"/>
                  </a:ext>
                </a:extLst>
              </a:tr>
              <a:tr h="149761">
                <a:tc>
                  <a:txBody>
                    <a:bodyPr/>
                    <a:lstStyle/>
                    <a:p>
                      <a:pPr algn="ctr" fontAlgn="b"/>
                      <a:r>
                        <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Fuse Required</a:t>
                      </a: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4A</a:t>
                      </a:r>
                      <a:endParaRPr lang="zh-CN" alt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Must be installed externally</a:t>
                      </a: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372546443"/>
                  </a:ext>
                </a:extLst>
              </a:tr>
            </a:tbl>
          </a:graphicData>
        </a:graphic>
      </p:graphicFrame>
      <p:sp>
        <p:nvSpPr>
          <p:cNvPr id="28" name="文本框 27">
            <a:extLst>
              <a:ext uri="{FF2B5EF4-FFF2-40B4-BE49-F238E27FC236}">
                <a16:creationId xmlns:a16="http://schemas.microsoft.com/office/drawing/2014/main" xmlns="" id="{EC293D76-487B-40D1-A424-04264D51D451}"/>
              </a:ext>
            </a:extLst>
          </p:cNvPr>
          <p:cNvSpPr txBox="1"/>
          <p:nvPr/>
        </p:nvSpPr>
        <p:spPr>
          <a:xfrm>
            <a:off x="245001" y="2854693"/>
            <a:ext cx="2803345" cy="276999"/>
          </a:xfrm>
          <a:prstGeom prst="rect">
            <a:avLst/>
          </a:prstGeom>
          <a:noFill/>
        </p:spPr>
        <p:txBody>
          <a:bodyPr wrap="square" rtlCol="0">
            <a:spAutoFit/>
          </a:bodyPr>
          <a:lstStyle/>
          <a:p>
            <a:r>
              <a:rPr lang="en-US" altLang="zh-CN" sz="1200" b="1" i="1" dirty="0">
                <a:solidFill>
                  <a:schemeClr val="accent6"/>
                </a:solidFill>
                <a:latin typeface="Arial" panose="020B0604020202020204" pitchFamily="34" charset="0"/>
                <a:cs typeface="Arial" panose="020B0604020202020204" pitchFamily="34" charset="0"/>
              </a:rPr>
              <a:t>Output Specification</a:t>
            </a:r>
            <a:endParaRPr lang="zh-CN" altLang="en-US" sz="1200" b="1" i="1" dirty="0">
              <a:solidFill>
                <a:schemeClr val="accent6"/>
              </a:solidFill>
              <a:latin typeface="Arial" panose="020B0604020202020204" pitchFamily="34" charset="0"/>
              <a:cs typeface="Arial" panose="020B0604020202020204" pitchFamily="34" charset="0"/>
            </a:endParaRPr>
          </a:p>
        </p:txBody>
      </p:sp>
      <p:graphicFrame>
        <p:nvGraphicFramePr>
          <p:cNvPr id="4" name="表格 3">
            <a:extLst>
              <a:ext uri="{FF2B5EF4-FFF2-40B4-BE49-F238E27FC236}">
                <a16:creationId xmlns:a16="http://schemas.microsoft.com/office/drawing/2014/main" xmlns="" id="{5B1F458B-04B8-455E-84A8-9DFDDE3582E7}"/>
              </a:ext>
            </a:extLst>
          </p:cNvPr>
          <p:cNvGraphicFramePr>
            <a:graphicFrameLocks noGrp="1"/>
          </p:cNvGraphicFramePr>
          <p:nvPr>
            <p:extLst>
              <p:ext uri="{D42A27DB-BD31-4B8C-83A1-F6EECF244321}">
                <p14:modId xmlns:p14="http://schemas.microsoft.com/office/powerpoint/2010/main" xmlns="" val="95097531"/>
              </p:ext>
            </p:extLst>
          </p:nvPr>
        </p:nvGraphicFramePr>
        <p:xfrm>
          <a:off x="216621" y="3135769"/>
          <a:ext cx="6369824" cy="2361280"/>
        </p:xfrm>
        <a:graphic>
          <a:graphicData uri="http://schemas.openxmlformats.org/drawingml/2006/table">
            <a:tbl>
              <a:tblPr>
                <a:tableStyleId>{5C22544A-7EE6-4342-B048-85BDC9FD1C3A}</a:tableStyleId>
              </a:tblPr>
              <a:tblGrid>
                <a:gridCol w="1536765">
                  <a:extLst>
                    <a:ext uri="{9D8B030D-6E8A-4147-A177-3AD203B41FA5}">
                      <a16:colId xmlns:a16="http://schemas.microsoft.com/office/drawing/2014/main" xmlns="" val="577111397"/>
                    </a:ext>
                  </a:extLst>
                </a:gridCol>
                <a:gridCol w="923826">
                  <a:extLst>
                    <a:ext uri="{9D8B030D-6E8A-4147-A177-3AD203B41FA5}">
                      <a16:colId xmlns:a16="http://schemas.microsoft.com/office/drawing/2014/main" xmlns="" val="1912376195"/>
                    </a:ext>
                  </a:extLst>
                </a:gridCol>
                <a:gridCol w="949908">
                  <a:extLst>
                    <a:ext uri="{9D8B030D-6E8A-4147-A177-3AD203B41FA5}">
                      <a16:colId xmlns:a16="http://schemas.microsoft.com/office/drawing/2014/main" xmlns="" val="2817454518"/>
                    </a:ext>
                  </a:extLst>
                </a:gridCol>
                <a:gridCol w="935453">
                  <a:extLst>
                    <a:ext uri="{9D8B030D-6E8A-4147-A177-3AD203B41FA5}">
                      <a16:colId xmlns:a16="http://schemas.microsoft.com/office/drawing/2014/main" xmlns="" val="27085627"/>
                    </a:ext>
                  </a:extLst>
                </a:gridCol>
                <a:gridCol w="2023872">
                  <a:extLst>
                    <a:ext uri="{9D8B030D-6E8A-4147-A177-3AD203B41FA5}">
                      <a16:colId xmlns:a16="http://schemas.microsoft.com/office/drawing/2014/main" xmlns="" val="2634783878"/>
                    </a:ext>
                  </a:extLst>
                </a:gridCol>
              </a:tblGrid>
              <a:tr h="186384">
                <a:tc>
                  <a:txBody>
                    <a:bodyPr/>
                    <a:lstStyle/>
                    <a:p>
                      <a:pPr algn="ctr" fontAlgn="b"/>
                      <a:r>
                        <a:rPr lang="en-US" sz="900" b="1" u="none" strike="noStrike" dirty="0">
                          <a:effectLst/>
                          <a:latin typeface="Arial" panose="020B0604020202020204" pitchFamily="34" charset="0"/>
                          <a:cs typeface="Arial" panose="020B0604020202020204" pitchFamily="34" charset="0"/>
                        </a:rPr>
                        <a:t>Function</a:t>
                      </a:r>
                      <a:endParaRPr lang="en-US" sz="900" b="1"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1" u="none" strike="noStrike">
                          <a:effectLst/>
                          <a:latin typeface="Arial" panose="020B0604020202020204" pitchFamily="34" charset="0"/>
                          <a:cs typeface="Arial" panose="020B0604020202020204" pitchFamily="34" charset="0"/>
                        </a:rPr>
                        <a:t>Minimum</a:t>
                      </a:r>
                      <a:endParaRPr lang="en-US" sz="9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6350" cap="flat" cmpd="sng" algn="ctr">
                      <a:solidFill>
                        <a:schemeClr val="bg1">
                          <a:lumMod val="50000"/>
                        </a:schemeClr>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1" u="none" strike="noStrike">
                          <a:effectLst/>
                          <a:latin typeface="Arial" panose="020B0604020202020204" pitchFamily="34" charset="0"/>
                          <a:cs typeface="Arial" panose="020B0604020202020204" pitchFamily="34" charset="0"/>
                        </a:rPr>
                        <a:t>Typical</a:t>
                      </a:r>
                      <a:endParaRPr lang="en-US" sz="9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1" u="none" strike="noStrike">
                          <a:effectLst/>
                          <a:latin typeface="Arial" panose="020B0604020202020204" pitchFamily="34" charset="0"/>
                          <a:cs typeface="Arial" panose="020B0604020202020204" pitchFamily="34" charset="0"/>
                        </a:rPr>
                        <a:t>Maximum</a:t>
                      </a:r>
                      <a:endParaRPr lang="en-US" sz="9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1" u="none" strike="noStrike">
                          <a:effectLst/>
                          <a:latin typeface="Arial" panose="020B0604020202020204" pitchFamily="34" charset="0"/>
                          <a:cs typeface="Arial" panose="020B0604020202020204" pitchFamily="34" charset="0"/>
                        </a:rPr>
                        <a:t>Condition</a:t>
                      </a:r>
                      <a:endParaRPr lang="en-US" sz="9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267281685"/>
                  </a:ext>
                </a:extLst>
              </a:tr>
              <a:tr h="37291">
                <a:tc rowSpan="3">
                  <a:txBody>
                    <a:bodyPr/>
                    <a:lstStyle/>
                    <a:p>
                      <a:pPr algn="ctr" fontAlgn="b"/>
                      <a:r>
                        <a:rPr lang="en-US" sz="900" u="none" strike="noStrike" dirty="0">
                          <a:effectLst/>
                          <a:latin typeface="Arial" panose="020B0604020202020204" pitchFamily="34" charset="0"/>
                          <a:cs typeface="Arial" panose="020B0604020202020204" pitchFamily="34" charset="0"/>
                        </a:rPr>
                        <a:t>Output Voltage Trim Range</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ctr">
                    <a:lnL w="3175" cap="flat" cmpd="sng" algn="ctr">
                      <a:solidFill>
                        <a:schemeClr val="tx1"/>
                      </a:solid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dirty="0">
                          <a:effectLst/>
                          <a:latin typeface="Arial" panose="020B0604020202020204" pitchFamily="34" charset="0"/>
                          <a:cs typeface="Arial" panose="020B0604020202020204" pitchFamily="34" charset="0"/>
                        </a:rPr>
                        <a:t>24V</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6350" cap="flat" cmpd="sng" algn="ctr">
                      <a:solidFill>
                        <a:schemeClr val="tx1">
                          <a:lumMod val="50000"/>
                          <a:lumOff val="50000"/>
                        </a:schemeClr>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dirty="0">
                          <a:effectLst/>
                          <a:latin typeface="Arial" panose="020B0604020202020204" pitchFamily="34" charset="0"/>
                          <a:cs typeface="Arial" panose="020B0604020202020204" pitchFamily="34" charset="0"/>
                        </a:rPr>
                        <a:t>24V</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dirty="0">
                          <a:effectLst/>
                          <a:latin typeface="Arial" panose="020B0604020202020204" pitchFamily="34" charset="0"/>
                          <a:cs typeface="Arial" panose="020B0604020202020204" pitchFamily="34" charset="0"/>
                        </a:rPr>
                        <a:t>28V</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dirty="0">
                          <a:effectLst/>
                          <a:latin typeface="Arial" panose="020B0604020202020204" pitchFamily="34" charset="0"/>
                          <a:cs typeface="Arial" panose="020B0604020202020204" pitchFamily="34" charset="0"/>
                        </a:rPr>
                        <a:t>24V</a:t>
                      </a:r>
                      <a:r>
                        <a:rPr lang="zh-CN" altLang="en-US" sz="900" u="none" strike="noStrike" dirty="0">
                          <a:effectLst/>
                          <a:latin typeface="Arial" panose="020B0604020202020204" pitchFamily="34" charset="0"/>
                          <a:cs typeface="Arial" panose="020B0604020202020204" pitchFamily="34" charset="0"/>
                        </a:rPr>
                        <a:t> </a:t>
                      </a:r>
                      <a:r>
                        <a:rPr lang="en-US" altLang="zh-CN" sz="900" u="none" strike="noStrike" dirty="0">
                          <a:effectLst/>
                          <a:latin typeface="Arial" panose="020B0604020202020204" pitchFamily="34" charset="0"/>
                          <a:cs typeface="Arial" panose="020B0604020202020204" pitchFamily="34" charset="0"/>
                        </a:rPr>
                        <a:t>Model</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207327012"/>
                  </a:ext>
                </a:extLst>
              </a:tr>
              <a:tr h="0">
                <a:tc vMerge="1">
                  <a:txBody>
                    <a:bodyPr/>
                    <a:lstStyle/>
                    <a:p>
                      <a:endParaRPr lang="zh-CN" altLang="en-US"/>
                    </a:p>
                  </a:txBody>
                  <a:tcPr>
                    <a:lnT w="3175" cap="flat" cmpd="sng" algn="ctr">
                      <a:solidFill>
                        <a:schemeClr val="tx1"/>
                      </a:solidFill>
                      <a:prstDash val="solid"/>
                      <a:round/>
                      <a:headEnd type="none" w="med" len="med"/>
                      <a:tailEnd type="none" w="med" len="med"/>
                    </a:lnT>
                  </a:tcPr>
                </a:tc>
                <a:tc>
                  <a:txBody>
                    <a:bodyPr/>
                    <a:lstStyle/>
                    <a:p>
                      <a:pPr algn="ctr" fontAlgn="b"/>
                      <a:r>
                        <a:rPr lang="en-US" sz="900" u="none" strike="noStrike" dirty="0">
                          <a:effectLst/>
                          <a:latin typeface="Arial" panose="020B0604020202020204" pitchFamily="34" charset="0"/>
                          <a:cs typeface="Arial" panose="020B0604020202020204" pitchFamily="34" charset="0"/>
                        </a:rPr>
                        <a:t>30V</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6350" cap="flat" cmpd="sng" algn="ctr">
                      <a:solidFill>
                        <a:schemeClr val="tx1">
                          <a:lumMod val="50000"/>
                          <a:lumOff val="50000"/>
                        </a:schemeClr>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dirty="0">
                          <a:effectLst/>
                          <a:latin typeface="Arial" panose="020B0604020202020204" pitchFamily="34" charset="0"/>
                          <a:cs typeface="Arial" panose="020B0604020202020204" pitchFamily="34" charset="0"/>
                        </a:rPr>
                        <a:t>36V</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dirty="0">
                          <a:effectLst/>
                          <a:latin typeface="Arial" panose="020B0604020202020204" pitchFamily="34" charset="0"/>
                          <a:cs typeface="Arial" panose="020B0604020202020204" pitchFamily="34" charset="0"/>
                        </a:rPr>
                        <a:t>36V</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u="none" strike="noStrike" dirty="0">
                          <a:effectLst/>
                          <a:latin typeface="Arial" panose="020B0604020202020204" pitchFamily="34" charset="0"/>
                          <a:cs typeface="Arial" panose="020B0604020202020204" pitchFamily="34" charset="0"/>
                        </a:rPr>
                        <a:t>36V Model</a:t>
                      </a:r>
                      <a:endParaRPr lang="en-US" altLang="zh-CN" sz="900" b="0" i="0" u="none" strike="noStrike" dirty="0">
                        <a:solidFill>
                          <a:srgbClr val="000000"/>
                        </a:solidFill>
                        <a:effectLst/>
                        <a:latin typeface="Arial" panose="020B0604020202020204" pitchFamily="34" charset="0"/>
                        <a:ea typeface="+mn-ea"/>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113406214"/>
                  </a:ext>
                </a:extLst>
              </a:tr>
              <a:tr h="0">
                <a:tc vMerge="1">
                  <a:txBody>
                    <a:bodyPr/>
                    <a:lstStyle/>
                    <a:p>
                      <a:endParaRPr lang="zh-CN" altLang="en-US"/>
                    </a:p>
                  </a:txBody>
                  <a:tcPr>
                    <a:lnT w="3175" cap="flat" cmpd="sng" algn="ctr">
                      <a:solidFill>
                        <a:schemeClr val="tx1"/>
                      </a:solidFill>
                      <a:prstDash val="solid"/>
                      <a:round/>
                      <a:headEnd type="none" w="med" len="med"/>
                      <a:tailEnd type="none" w="med" len="med"/>
                    </a:lnT>
                  </a:tcPr>
                </a:tc>
                <a:tc>
                  <a:txBody>
                    <a:bodyPr/>
                    <a:lstStyle/>
                    <a:p>
                      <a:pPr algn="ctr" fontAlgn="b"/>
                      <a:r>
                        <a:rPr lang="en-US" sz="900" u="none" strike="noStrike" dirty="0">
                          <a:effectLst/>
                          <a:latin typeface="Arial" panose="020B0604020202020204" pitchFamily="34" charset="0"/>
                          <a:cs typeface="Arial" panose="020B0604020202020204" pitchFamily="34" charset="0"/>
                        </a:rPr>
                        <a:t>42V</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6350" cap="flat" cmpd="sng" algn="ctr">
                      <a:solidFill>
                        <a:schemeClr val="tx1">
                          <a:lumMod val="50000"/>
                          <a:lumOff val="50000"/>
                        </a:schemeClr>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dirty="0">
                          <a:effectLst/>
                          <a:latin typeface="Arial" panose="020B0604020202020204" pitchFamily="34" charset="0"/>
                          <a:cs typeface="Arial" panose="020B0604020202020204" pitchFamily="34" charset="0"/>
                        </a:rPr>
                        <a:t>48V</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dirty="0">
                          <a:effectLst/>
                          <a:latin typeface="Arial" panose="020B0604020202020204" pitchFamily="34" charset="0"/>
                          <a:cs typeface="Arial" panose="020B0604020202020204" pitchFamily="34" charset="0"/>
                        </a:rPr>
                        <a:t>54V</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u="none" strike="noStrike" dirty="0">
                          <a:effectLst/>
                          <a:latin typeface="Arial" panose="020B0604020202020204" pitchFamily="34" charset="0"/>
                          <a:cs typeface="Arial" panose="020B0604020202020204" pitchFamily="34" charset="0"/>
                        </a:rPr>
                        <a:t>48V Model</a:t>
                      </a:r>
                      <a:endParaRPr lang="en-US" altLang="zh-CN" sz="900" b="0" i="0" u="none" strike="noStrike" dirty="0">
                        <a:solidFill>
                          <a:srgbClr val="000000"/>
                        </a:solidFill>
                        <a:effectLst/>
                        <a:latin typeface="Arial" panose="020B0604020202020204" pitchFamily="34" charset="0"/>
                        <a:ea typeface="+mn-ea"/>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331586851"/>
                  </a:ext>
                </a:extLst>
              </a:tr>
              <a:tr h="125909">
                <a:tc>
                  <a:txBody>
                    <a:bodyPr/>
                    <a:lstStyle/>
                    <a:p>
                      <a:pPr algn="ctr" fontAlgn="b"/>
                      <a:r>
                        <a:rPr lang="en-US" sz="900" u="none" strike="noStrike">
                          <a:effectLst/>
                          <a:latin typeface="Arial" panose="020B0604020202020204" pitchFamily="34" charset="0"/>
                          <a:cs typeface="Arial" panose="020B0604020202020204" pitchFamily="34" charset="0"/>
                        </a:rPr>
                        <a:t>Output Power</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a:effectLst/>
                          <a:latin typeface="Arial" panose="020B0604020202020204" pitchFamily="34" charset="0"/>
                          <a:cs typeface="Arial" panose="020B0604020202020204" pitchFamily="34" charset="0"/>
                        </a:rPr>
                        <a:t>0W</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dirty="0">
                          <a:effectLst/>
                          <a:latin typeface="Arial" panose="020B0604020202020204" pitchFamily="34" charset="0"/>
                          <a:cs typeface="Arial" panose="020B0604020202020204" pitchFamily="34" charset="0"/>
                        </a:rPr>
                        <a:t>360W</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793518441"/>
                  </a:ext>
                </a:extLst>
              </a:tr>
              <a:tr h="125909">
                <a:tc>
                  <a:txBody>
                    <a:bodyPr/>
                    <a:lstStyle/>
                    <a:p>
                      <a:pPr algn="ctr" fontAlgn="b"/>
                      <a:r>
                        <a:rPr lang="en-US" sz="900" u="none" strike="noStrike">
                          <a:effectLst/>
                          <a:latin typeface="Arial" panose="020B0604020202020204" pitchFamily="34" charset="0"/>
                          <a:cs typeface="Arial" panose="020B0604020202020204" pitchFamily="34" charset="0"/>
                        </a:rPr>
                        <a:t>In</a:t>
                      </a:r>
                      <a:r>
                        <a:rPr lang="en-US" altLang="zh-CN" sz="900" u="none" strike="noStrike">
                          <a:effectLst/>
                          <a:latin typeface="Arial" panose="020B0604020202020204" pitchFamily="34" charset="0"/>
                          <a:cs typeface="Arial" panose="020B0604020202020204" pitchFamily="34" charset="0"/>
                        </a:rPr>
                        <a:t>i</a:t>
                      </a:r>
                      <a:r>
                        <a:rPr lang="en-US" sz="900" u="none" strike="noStrike">
                          <a:effectLst/>
                          <a:latin typeface="Arial" panose="020B0604020202020204" pitchFamily="34" charset="0"/>
                          <a:cs typeface="Arial" panose="020B0604020202020204" pitchFamily="34" charset="0"/>
                        </a:rPr>
                        <a:t>tial Tolerance </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u="none" strike="noStrike" dirty="0">
                          <a:effectLst/>
                          <a:latin typeface="Arial" panose="020B0604020202020204" pitchFamily="34" charset="0"/>
                          <a:cs typeface="Arial" panose="020B0604020202020204" pitchFamily="34" charset="0"/>
                        </a:rPr>
                        <a:t>±0.5%</a:t>
                      </a:r>
                      <a:endParaRPr lang="en-US" altLang="zh-CN"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a:effectLst/>
                          <a:latin typeface="Arial" panose="020B0604020202020204" pitchFamily="34" charset="0"/>
                          <a:cs typeface="Arial" panose="020B0604020202020204" pitchFamily="34" charset="0"/>
                        </a:rPr>
                        <a:t>Trim in factory</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615174443"/>
                  </a:ext>
                </a:extLst>
              </a:tr>
              <a:tr h="125909">
                <a:tc>
                  <a:txBody>
                    <a:bodyPr/>
                    <a:lstStyle/>
                    <a:p>
                      <a:pPr algn="ctr" fontAlgn="b"/>
                      <a:r>
                        <a:rPr lang="en-US" sz="900" u="none" strike="noStrike">
                          <a:effectLst/>
                          <a:latin typeface="Arial" panose="020B0604020202020204" pitchFamily="34" charset="0"/>
                          <a:cs typeface="Arial" panose="020B0604020202020204" pitchFamily="34" charset="0"/>
                        </a:rPr>
                        <a:t>Total Regulation</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u="none" strike="noStrike">
                          <a:effectLst/>
                          <a:latin typeface="Arial" panose="020B0604020202020204" pitchFamily="34" charset="0"/>
                          <a:cs typeface="Arial" panose="020B0604020202020204" pitchFamily="34" charset="0"/>
                        </a:rPr>
                        <a:t>3%</a:t>
                      </a:r>
                      <a:endParaRPr lang="en-US" altLang="zh-CN"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dirty="0">
                          <a:effectLst/>
                          <a:latin typeface="Arial" panose="020B0604020202020204" pitchFamily="34" charset="0"/>
                          <a:cs typeface="Arial" panose="020B0604020202020204" pitchFamily="34" charset="0"/>
                        </a:rPr>
                        <a:t>Include line and load regulation</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4163659030"/>
                  </a:ext>
                </a:extLst>
              </a:tr>
              <a:tr h="491609">
                <a:tc>
                  <a:txBody>
                    <a:bodyPr/>
                    <a:lstStyle/>
                    <a:p>
                      <a:pPr algn="ctr" fontAlgn="b"/>
                      <a:r>
                        <a:rPr lang="en-US" sz="900" u="none" strike="noStrike" dirty="0">
                          <a:effectLst/>
                          <a:latin typeface="Arial" panose="020B0604020202020204" pitchFamily="34" charset="0"/>
                          <a:cs typeface="Arial" panose="020B0604020202020204" pitchFamily="34" charset="0"/>
                        </a:rPr>
                        <a:t>Output Ripple</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u="none" strike="noStrike">
                          <a:effectLst/>
                          <a:latin typeface="Arial" panose="020B0604020202020204" pitchFamily="34" charset="0"/>
                          <a:cs typeface="Arial" panose="020B0604020202020204" pitchFamily="34" charset="0"/>
                        </a:rPr>
                        <a:t>1%</a:t>
                      </a:r>
                      <a:endParaRPr lang="en-US" altLang="zh-CN"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a:effectLst/>
                          <a:latin typeface="Arial" panose="020B0604020202020204" pitchFamily="34" charset="0"/>
                          <a:cs typeface="Arial" panose="020B0604020202020204" pitchFamily="34" charset="0"/>
                        </a:rPr>
                        <a:t>Peak-Peak value,</a:t>
                      </a:r>
                      <a:r>
                        <a:rPr lang="zh-CN" altLang="en-US" sz="900" u="none" strike="noStrike">
                          <a:effectLst/>
                          <a:latin typeface="Arial" panose="020B0604020202020204" pitchFamily="34" charset="0"/>
                          <a:cs typeface="Arial" panose="020B0604020202020204" pitchFamily="34" charset="0"/>
                        </a:rPr>
                        <a:t> </a:t>
                      </a:r>
                      <a:r>
                        <a:rPr lang="en-US" altLang="zh-CN" sz="900" u="none" strike="noStrike">
                          <a:effectLst/>
                          <a:latin typeface="Arial" panose="020B0604020202020204" pitchFamily="34" charset="0"/>
                          <a:cs typeface="Arial" panose="020B0604020202020204" pitchFamily="34" charset="0"/>
                        </a:rPr>
                        <a:t>full load </a:t>
                      </a:r>
                      <a:r>
                        <a:rPr lang="en-US" sz="900" u="none" strike="noStrike">
                          <a:effectLst/>
                          <a:latin typeface="Arial" panose="020B0604020202020204" pitchFamily="34" charset="0"/>
                          <a:cs typeface="Arial" panose="020B0604020202020204" pitchFamily="34" charset="0"/>
                        </a:rPr>
                        <a:t>measure at board end with 0.1uF Ceramic and 47uF electrolytic capacitor, 20MHz BW</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928607814"/>
                  </a:ext>
                </a:extLst>
              </a:tr>
              <a:tr h="125909">
                <a:tc>
                  <a:txBody>
                    <a:bodyPr/>
                    <a:lstStyle/>
                    <a:p>
                      <a:pPr algn="ctr" fontAlgn="b"/>
                      <a:r>
                        <a:rPr lang="en-US" sz="900" u="none" strike="noStrike">
                          <a:effectLst/>
                          <a:latin typeface="Arial" panose="020B0604020202020204" pitchFamily="34" charset="0"/>
                          <a:cs typeface="Arial" panose="020B0604020202020204" pitchFamily="34" charset="0"/>
                        </a:rPr>
                        <a:t>Dynamic Response </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u="none" strike="noStrike">
                          <a:effectLst/>
                          <a:latin typeface="Arial" panose="020B0604020202020204" pitchFamily="34" charset="0"/>
                          <a:cs typeface="Arial" panose="020B0604020202020204" pitchFamily="34" charset="0"/>
                        </a:rPr>
                        <a:t>5%</a:t>
                      </a:r>
                      <a:endParaRPr lang="en-US" altLang="zh-CN"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dirty="0">
                          <a:effectLst/>
                          <a:latin typeface="Arial" panose="020B0604020202020204" pitchFamily="34" charset="0"/>
                          <a:cs typeface="Arial" panose="020B0604020202020204" pitchFamily="34" charset="0"/>
                        </a:rPr>
                        <a:t>with 50% load step,</a:t>
                      </a:r>
                      <a:r>
                        <a:rPr lang="zh-CN" altLang="en-US" sz="900" u="none" strike="noStrike" dirty="0">
                          <a:effectLst/>
                          <a:latin typeface="Arial" panose="020B0604020202020204" pitchFamily="34" charset="0"/>
                          <a:cs typeface="Arial" panose="020B0604020202020204" pitchFamily="34" charset="0"/>
                        </a:rPr>
                        <a:t> </a:t>
                      </a:r>
                      <a:r>
                        <a:rPr lang="en-US" altLang="zh-CN" sz="900" u="none" strike="noStrike" dirty="0">
                          <a:effectLst/>
                          <a:latin typeface="Arial" panose="020B0604020202020204" pitchFamily="34" charset="0"/>
                          <a:cs typeface="Arial" panose="020B0604020202020204" pitchFamily="34" charset="0"/>
                        </a:rPr>
                        <a:t>min</a:t>
                      </a:r>
                      <a:r>
                        <a:rPr lang="zh-CN" altLang="en-US" sz="900" u="none" strike="noStrike" dirty="0">
                          <a:effectLst/>
                          <a:latin typeface="Arial" panose="020B0604020202020204" pitchFamily="34" charset="0"/>
                          <a:cs typeface="Arial" panose="020B0604020202020204" pitchFamily="34" charset="0"/>
                        </a:rPr>
                        <a:t> </a:t>
                      </a:r>
                      <a:r>
                        <a:rPr lang="en-US" altLang="zh-CN" sz="900" u="none" strike="noStrike" dirty="0">
                          <a:effectLst/>
                          <a:latin typeface="Arial" panose="020B0604020202020204" pitchFamily="34" charset="0"/>
                          <a:cs typeface="Arial" panose="020B0604020202020204" pitchFamily="34" charset="0"/>
                        </a:rPr>
                        <a:t>from</a:t>
                      </a:r>
                      <a:r>
                        <a:rPr lang="zh-CN" altLang="en-US" sz="900" u="none" strike="noStrike" dirty="0">
                          <a:effectLst/>
                          <a:latin typeface="Arial" panose="020B0604020202020204" pitchFamily="34" charset="0"/>
                          <a:cs typeface="Arial" panose="020B0604020202020204" pitchFamily="34" charset="0"/>
                        </a:rPr>
                        <a:t> </a:t>
                      </a:r>
                      <a:r>
                        <a:rPr lang="en-US" altLang="zh-CN" sz="900" u="none" strike="noStrike" dirty="0">
                          <a:effectLst/>
                          <a:latin typeface="Arial" panose="020B0604020202020204" pitchFamily="34" charset="0"/>
                          <a:cs typeface="Arial" panose="020B0604020202020204" pitchFamily="34" charset="0"/>
                        </a:rPr>
                        <a:t>0.1A</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868026863"/>
                  </a:ext>
                </a:extLst>
              </a:tr>
              <a:tr h="125909">
                <a:tc>
                  <a:txBody>
                    <a:bodyPr/>
                    <a:lstStyle/>
                    <a:p>
                      <a:pPr algn="ctr" fontAlgn="b"/>
                      <a:r>
                        <a:rPr lang="en-US" sz="900" u="none" strike="noStrike">
                          <a:effectLst/>
                          <a:latin typeface="Arial" panose="020B0604020202020204" pitchFamily="34" charset="0"/>
                          <a:cs typeface="Arial" panose="020B0604020202020204" pitchFamily="34" charset="0"/>
                        </a:rPr>
                        <a:t>Capacitive Load </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2200uF</a:t>
                      </a:r>
                      <a:endParaRPr lang="zh-CN" alt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052659022"/>
                  </a:ext>
                </a:extLst>
              </a:tr>
              <a:tr h="125909">
                <a:tc>
                  <a:txBody>
                    <a:bodyPr/>
                    <a:lstStyle/>
                    <a:p>
                      <a:pPr algn="ctr" fontAlgn="b"/>
                      <a:r>
                        <a:rPr lang="en-US" sz="900" u="none" strike="noStrike">
                          <a:effectLst/>
                          <a:latin typeface="Arial" panose="020B0604020202020204" pitchFamily="34" charset="0"/>
                          <a:cs typeface="Arial" panose="020B0604020202020204" pitchFamily="34" charset="0"/>
                        </a:rPr>
                        <a:t>Power up time</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dirty="0">
                          <a:effectLst/>
                          <a:latin typeface="Arial" panose="020B0604020202020204" pitchFamily="34" charset="0"/>
                          <a:cs typeface="Arial" panose="020B0604020202020204" pitchFamily="34" charset="0"/>
                        </a:rPr>
                        <a:t>5s</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Longest at 300Vdc input</a:t>
                      </a:r>
                      <a:endParaRPr lang="zh-CN" alt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63372866"/>
                  </a:ext>
                </a:extLst>
              </a:tr>
              <a:tr h="125909">
                <a:tc>
                  <a:txBody>
                    <a:bodyPr/>
                    <a:lstStyle/>
                    <a:p>
                      <a:pPr algn="ctr" fontAlgn="b"/>
                      <a:r>
                        <a:rPr lang="en-US" sz="900" u="none" strike="noStrike">
                          <a:effectLst/>
                          <a:latin typeface="Arial" panose="020B0604020202020204" pitchFamily="34" charset="0"/>
                          <a:cs typeface="Arial" panose="020B0604020202020204" pitchFamily="34" charset="0"/>
                        </a:rPr>
                        <a:t>Rise time</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dirty="0">
                          <a:effectLst/>
                          <a:latin typeface="Arial" panose="020B0604020202020204" pitchFamily="34" charset="0"/>
                          <a:cs typeface="Arial" panose="020B0604020202020204" pitchFamily="34" charset="0"/>
                        </a:rPr>
                        <a:t>50ms</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dirty="0">
                          <a:effectLst/>
                          <a:latin typeface="Arial" panose="020B0604020202020204" pitchFamily="34" charset="0"/>
                          <a:cs typeface="Arial" panose="020B0604020202020204" pitchFamily="34" charset="0"/>
                        </a:rPr>
                        <a:t>without cap load</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923993339"/>
                  </a:ext>
                </a:extLst>
              </a:tr>
              <a:tr h="125909">
                <a:tc>
                  <a:txBody>
                    <a:bodyPr/>
                    <a:lstStyle/>
                    <a:p>
                      <a:pPr algn="ctr" fontAlgn="b"/>
                      <a:r>
                        <a:rPr lang="en-US" sz="900" u="none" strike="noStrike" dirty="0">
                          <a:effectLst/>
                          <a:latin typeface="Arial" panose="020B0604020202020204" pitchFamily="34" charset="0"/>
                          <a:cs typeface="Arial" panose="020B0604020202020204" pitchFamily="34" charset="0"/>
                        </a:rPr>
                        <a:t>Hold up time</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u="none" strike="noStrike" dirty="0">
                          <a:effectLst/>
                          <a:latin typeface="Arial" panose="020B0604020202020204" pitchFamily="34" charset="0"/>
                          <a:cs typeface="Arial" panose="020B0604020202020204" pitchFamily="34" charset="0"/>
                        </a:rPr>
                        <a:t>30ms</a:t>
                      </a:r>
                      <a:endParaRPr lang="zh-CN" alt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dirty="0">
                          <a:effectLst/>
                          <a:latin typeface="Arial" panose="020B0604020202020204" pitchFamily="34" charset="0"/>
                          <a:cs typeface="Arial" panose="020B0604020202020204" pitchFamily="34" charset="0"/>
                        </a:rPr>
                        <a:t>1200VDC @ 360W load</a:t>
                      </a:r>
                    </a:p>
                    <a:p>
                      <a:pPr algn="ctr" fontAlgn="b"/>
                      <a:r>
                        <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750VDC @ 200W </a:t>
                      </a:r>
                      <a:r>
                        <a:rPr lang="en-US" altLang="zh-CN"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load</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482862619"/>
                  </a:ext>
                </a:extLst>
              </a:tr>
            </a:tbl>
          </a:graphicData>
        </a:graphic>
      </p:graphicFrame>
      <p:sp>
        <p:nvSpPr>
          <p:cNvPr id="31" name="文本框 30">
            <a:extLst>
              <a:ext uri="{FF2B5EF4-FFF2-40B4-BE49-F238E27FC236}">
                <a16:creationId xmlns:a16="http://schemas.microsoft.com/office/drawing/2014/main" xmlns="" id="{9C138831-F8DF-43BA-AC3E-D8E1F09A4F88}"/>
              </a:ext>
            </a:extLst>
          </p:cNvPr>
          <p:cNvSpPr txBox="1"/>
          <p:nvPr/>
        </p:nvSpPr>
        <p:spPr>
          <a:xfrm>
            <a:off x="232949" y="5840766"/>
            <a:ext cx="2803345" cy="276999"/>
          </a:xfrm>
          <a:prstGeom prst="rect">
            <a:avLst/>
          </a:prstGeom>
          <a:noFill/>
        </p:spPr>
        <p:txBody>
          <a:bodyPr wrap="square" rtlCol="0">
            <a:spAutoFit/>
          </a:bodyPr>
          <a:lstStyle/>
          <a:p>
            <a:r>
              <a:rPr lang="en-US" altLang="zh-CN" sz="1200" b="1" i="1" dirty="0">
                <a:solidFill>
                  <a:schemeClr val="accent6"/>
                </a:solidFill>
                <a:latin typeface="Arial" panose="020B0604020202020204" pitchFamily="34" charset="0"/>
                <a:cs typeface="Arial" panose="020B0604020202020204" pitchFamily="34" charset="0"/>
              </a:rPr>
              <a:t>Protection Specification</a:t>
            </a:r>
            <a:endParaRPr lang="zh-CN" altLang="en-US" sz="1200" b="1" i="1" dirty="0">
              <a:solidFill>
                <a:schemeClr val="accent6"/>
              </a:solidFill>
              <a:latin typeface="Arial" panose="020B0604020202020204" pitchFamily="34" charset="0"/>
              <a:cs typeface="Arial" panose="020B0604020202020204" pitchFamily="34" charset="0"/>
            </a:endParaRPr>
          </a:p>
        </p:txBody>
      </p:sp>
      <p:graphicFrame>
        <p:nvGraphicFramePr>
          <p:cNvPr id="5" name="表格 4">
            <a:extLst>
              <a:ext uri="{FF2B5EF4-FFF2-40B4-BE49-F238E27FC236}">
                <a16:creationId xmlns:a16="http://schemas.microsoft.com/office/drawing/2014/main" xmlns="" id="{C34828F9-1651-4494-A901-0D64446B01D5}"/>
              </a:ext>
            </a:extLst>
          </p:cNvPr>
          <p:cNvGraphicFramePr>
            <a:graphicFrameLocks noGrp="1"/>
          </p:cNvGraphicFramePr>
          <p:nvPr>
            <p:extLst>
              <p:ext uri="{D42A27DB-BD31-4B8C-83A1-F6EECF244321}">
                <p14:modId xmlns:p14="http://schemas.microsoft.com/office/powerpoint/2010/main" xmlns="" val="2410333712"/>
              </p:ext>
            </p:extLst>
          </p:nvPr>
        </p:nvGraphicFramePr>
        <p:xfrm>
          <a:off x="187402" y="6154045"/>
          <a:ext cx="6369824" cy="980502"/>
        </p:xfrm>
        <a:graphic>
          <a:graphicData uri="http://schemas.openxmlformats.org/drawingml/2006/table">
            <a:tbl>
              <a:tblPr>
                <a:tableStyleId>{5C22544A-7EE6-4342-B048-85BDC9FD1C3A}</a:tableStyleId>
              </a:tblPr>
              <a:tblGrid>
                <a:gridCol w="1719503">
                  <a:extLst>
                    <a:ext uri="{9D8B030D-6E8A-4147-A177-3AD203B41FA5}">
                      <a16:colId xmlns:a16="http://schemas.microsoft.com/office/drawing/2014/main" xmlns="" val="2446361014"/>
                    </a:ext>
                  </a:extLst>
                </a:gridCol>
                <a:gridCol w="853440">
                  <a:extLst>
                    <a:ext uri="{9D8B030D-6E8A-4147-A177-3AD203B41FA5}">
                      <a16:colId xmlns:a16="http://schemas.microsoft.com/office/drawing/2014/main" xmlns="" val="3529345128"/>
                    </a:ext>
                  </a:extLst>
                </a:gridCol>
                <a:gridCol w="889000">
                  <a:extLst>
                    <a:ext uri="{9D8B030D-6E8A-4147-A177-3AD203B41FA5}">
                      <a16:colId xmlns:a16="http://schemas.microsoft.com/office/drawing/2014/main" xmlns="" val="4248933825"/>
                    </a:ext>
                  </a:extLst>
                </a:gridCol>
                <a:gridCol w="888356">
                  <a:extLst>
                    <a:ext uri="{9D8B030D-6E8A-4147-A177-3AD203B41FA5}">
                      <a16:colId xmlns:a16="http://schemas.microsoft.com/office/drawing/2014/main" xmlns="" val="4054757266"/>
                    </a:ext>
                  </a:extLst>
                </a:gridCol>
                <a:gridCol w="2019525">
                  <a:extLst>
                    <a:ext uri="{9D8B030D-6E8A-4147-A177-3AD203B41FA5}">
                      <a16:colId xmlns:a16="http://schemas.microsoft.com/office/drawing/2014/main" xmlns="" val="3009030214"/>
                    </a:ext>
                  </a:extLst>
                </a:gridCol>
              </a:tblGrid>
              <a:tr h="125909">
                <a:tc>
                  <a:txBody>
                    <a:bodyPr/>
                    <a:lstStyle/>
                    <a:p>
                      <a:pPr algn="ctr" fontAlgn="b"/>
                      <a:r>
                        <a:rPr lang="en-US" sz="900" b="1" u="none" strike="noStrike" dirty="0">
                          <a:effectLst/>
                          <a:latin typeface="Arial" panose="020B0604020202020204" pitchFamily="34" charset="0"/>
                          <a:cs typeface="Arial" panose="020B0604020202020204" pitchFamily="34" charset="0"/>
                        </a:rPr>
                        <a:t>Function</a:t>
                      </a:r>
                      <a:endParaRPr lang="en-US" sz="900" b="1"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1" u="none" strike="noStrike">
                          <a:effectLst/>
                          <a:latin typeface="Arial" panose="020B0604020202020204" pitchFamily="34" charset="0"/>
                          <a:cs typeface="Arial" panose="020B0604020202020204" pitchFamily="34" charset="0"/>
                        </a:rPr>
                        <a:t>Minimum</a:t>
                      </a:r>
                      <a:endParaRPr lang="en-US" sz="9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1" u="none" strike="noStrike">
                          <a:effectLst/>
                          <a:latin typeface="Arial" panose="020B0604020202020204" pitchFamily="34" charset="0"/>
                          <a:cs typeface="Arial" panose="020B0604020202020204" pitchFamily="34" charset="0"/>
                        </a:rPr>
                        <a:t>Typical</a:t>
                      </a:r>
                      <a:endParaRPr lang="en-US" sz="9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1" u="none" strike="noStrike">
                          <a:effectLst/>
                          <a:latin typeface="Arial" panose="020B0604020202020204" pitchFamily="34" charset="0"/>
                          <a:cs typeface="Arial" panose="020B0604020202020204" pitchFamily="34" charset="0"/>
                        </a:rPr>
                        <a:t>Maximum</a:t>
                      </a:r>
                      <a:endParaRPr lang="en-US" sz="9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1" u="none" strike="noStrike">
                          <a:effectLst/>
                          <a:latin typeface="Arial" panose="020B0604020202020204" pitchFamily="34" charset="0"/>
                          <a:cs typeface="Arial" panose="020B0604020202020204" pitchFamily="34" charset="0"/>
                        </a:rPr>
                        <a:t>Condition</a:t>
                      </a:r>
                      <a:endParaRPr lang="en-US" sz="9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131594295"/>
                  </a:ext>
                </a:extLst>
              </a:tr>
              <a:tr h="125909">
                <a:tc>
                  <a:txBody>
                    <a:bodyPr/>
                    <a:lstStyle/>
                    <a:p>
                      <a:pPr algn="ctr" fontAlgn="b"/>
                      <a:r>
                        <a:rPr lang="en-US" sz="900" u="none" strike="noStrike">
                          <a:effectLst/>
                          <a:latin typeface="Arial" panose="020B0604020202020204" pitchFamily="34" charset="0"/>
                          <a:cs typeface="Arial" panose="020B0604020202020204" pitchFamily="34" charset="0"/>
                        </a:rPr>
                        <a:t>Input under voltage </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270VDC</a:t>
                      </a:r>
                      <a:endParaRPr lang="zh-CN" alt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u="none" strike="noStrike">
                          <a:effectLst/>
                          <a:latin typeface="Arial" panose="020B0604020202020204" pitchFamily="34" charset="0"/>
                          <a:cs typeface="Arial" panose="020B0604020202020204" pitchFamily="34" charset="0"/>
                        </a:rPr>
                        <a:t>Auto-restart after fault is removed</a:t>
                      </a:r>
                      <a:endParaRPr lang="en-US" altLang="zh-CN" sz="900" b="0" i="0" u="none" strike="noStrike">
                        <a:solidFill>
                          <a:srgbClr val="000000"/>
                        </a:solidFill>
                        <a:effectLst/>
                        <a:latin typeface="Arial" panose="020B0604020202020204" pitchFamily="34" charset="0"/>
                        <a:ea typeface="+mn-ea"/>
                        <a:cs typeface="Arial" panose="020B0604020202020204" pitchFamily="34" charset="0"/>
                      </a:endParaRPr>
                    </a:p>
                  </a:txBody>
                  <a:tcPr marL="3397" marR="3397" marT="339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124440623"/>
                  </a:ext>
                </a:extLst>
              </a:tr>
              <a:tr h="125909">
                <a:tc>
                  <a:txBody>
                    <a:bodyPr/>
                    <a:lstStyle/>
                    <a:p>
                      <a:pPr algn="ctr" fontAlgn="b"/>
                      <a:r>
                        <a:rPr lang="en-US" sz="900" u="none" strike="noStrike">
                          <a:effectLst/>
                          <a:latin typeface="Arial" panose="020B0604020202020204" pitchFamily="34" charset="0"/>
                          <a:cs typeface="Arial" panose="020B0604020202020204" pitchFamily="34" charset="0"/>
                        </a:rPr>
                        <a:t>Over current protection (OCP)</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en-US" altLang="zh-CN"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en-US" altLang="zh-CN"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a:effectLst/>
                          <a:latin typeface="Arial" panose="020B0604020202020204" pitchFamily="34" charset="0"/>
                          <a:cs typeface="Arial" panose="020B0604020202020204" pitchFamily="34" charset="0"/>
                        </a:rPr>
                        <a:t>Auto-restart, Clamp by constant current</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456043881"/>
                  </a:ext>
                </a:extLst>
              </a:tr>
              <a:tr h="125909">
                <a:tc>
                  <a:txBody>
                    <a:bodyPr/>
                    <a:lstStyle/>
                    <a:p>
                      <a:pPr algn="ctr" fontAlgn="b"/>
                      <a:r>
                        <a:rPr lang="en-US" sz="900" u="none" strike="noStrike">
                          <a:effectLst/>
                          <a:latin typeface="Arial" panose="020B0604020202020204" pitchFamily="34" charset="0"/>
                          <a:cs typeface="Arial" panose="020B0604020202020204" pitchFamily="34" charset="0"/>
                        </a:rPr>
                        <a:t>Short circuit protection (SCP)</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dirty="0">
                          <a:effectLst/>
                          <a:latin typeface="Arial" panose="020B0604020202020204" pitchFamily="34" charset="0"/>
                          <a:cs typeface="Arial" panose="020B0604020202020204" pitchFamily="34" charset="0"/>
                        </a:rPr>
                        <a:t>Auto-restart after fault is removed</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914110324"/>
                  </a:ext>
                </a:extLst>
              </a:tr>
              <a:tr h="125909">
                <a:tc>
                  <a:txBody>
                    <a:bodyPr/>
                    <a:lstStyle/>
                    <a:p>
                      <a:pPr algn="ctr" fontAlgn="b"/>
                      <a:r>
                        <a:rPr lang="en-US" sz="900" u="none" strike="noStrike">
                          <a:effectLst/>
                          <a:latin typeface="Arial" panose="020B0604020202020204" pitchFamily="34" charset="0"/>
                          <a:cs typeface="Arial" panose="020B0604020202020204" pitchFamily="34" charset="0"/>
                        </a:rPr>
                        <a:t>Over voltage protection (OVP)</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u="none" strike="noStrike" dirty="0">
                          <a:effectLst/>
                          <a:latin typeface="Arial" panose="020B0604020202020204" pitchFamily="34" charset="0"/>
                          <a:cs typeface="Arial" panose="020B0604020202020204" pitchFamily="34" charset="0"/>
                        </a:rPr>
                        <a:t>130%</a:t>
                      </a:r>
                      <a:endParaRPr lang="en-US" altLang="zh-CN"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u="none" strike="noStrike" dirty="0">
                          <a:effectLst/>
                          <a:latin typeface="Arial" panose="020B0604020202020204" pitchFamily="34" charset="0"/>
                          <a:cs typeface="Arial" panose="020B0604020202020204" pitchFamily="34" charset="0"/>
                        </a:rPr>
                        <a:t>Auto-restart after fault is removed</a:t>
                      </a:r>
                      <a:endParaRPr lang="en-US" altLang="zh-CN" sz="900" b="0" i="0" u="none" strike="noStrike" dirty="0">
                        <a:solidFill>
                          <a:srgbClr val="000000"/>
                        </a:solidFill>
                        <a:effectLst/>
                        <a:latin typeface="Arial" panose="020B0604020202020204" pitchFamily="34" charset="0"/>
                        <a:ea typeface="+mn-ea"/>
                        <a:cs typeface="Arial" panose="020B0604020202020204" pitchFamily="34" charset="0"/>
                      </a:endParaRPr>
                    </a:p>
                  </a:txBody>
                  <a:tcPr marL="3397" marR="3397" marT="339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927709426"/>
                  </a:ext>
                </a:extLst>
              </a:tr>
              <a:tr h="125909">
                <a:tc>
                  <a:txBody>
                    <a:bodyPr/>
                    <a:lstStyle/>
                    <a:p>
                      <a:pPr algn="ctr" fontAlgn="b"/>
                      <a:r>
                        <a:rPr lang="en-US" sz="900" u="none" strike="noStrike" dirty="0">
                          <a:effectLst/>
                          <a:latin typeface="Arial" panose="020B0604020202020204" pitchFamily="34" charset="0"/>
                          <a:cs typeface="Arial" panose="020B0604020202020204" pitchFamily="34" charset="0"/>
                        </a:rPr>
                        <a:t>Over temperature protection (OTP)</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397" marR="3397" marT="339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u="none" strike="noStrike" dirty="0">
                          <a:effectLst/>
                          <a:latin typeface="Arial" panose="020B0604020202020204" pitchFamily="34" charset="0"/>
                          <a:cs typeface="Arial" panose="020B0604020202020204" pitchFamily="34" charset="0"/>
                        </a:rPr>
                        <a:t>Auto-restart after fault is removed</a:t>
                      </a:r>
                      <a:endParaRPr lang="en-US" altLang="zh-CN" sz="900" b="0" i="0" u="none" strike="noStrike" dirty="0">
                        <a:solidFill>
                          <a:srgbClr val="000000"/>
                        </a:solidFill>
                        <a:effectLst/>
                        <a:latin typeface="Arial" panose="020B0604020202020204" pitchFamily="34" charset="0"/>
                        <a:ea typeface="+mn-ea"/>
                        <a:cs typeface="Arial" panose="020B0604020202020204" pitchFamily="34" charset="0"/>
                      </a:endParaRPr>
                    </a:p>
                  </a:txBody>
                  <a:tcPr marL="3397" marR="3397" marT="3397"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656432136"/>
                  </a:ext>
                </a:extLst>
              </a:tr>
            </a:tbl>
          </a:graphicData>
        </a:graphic>
      </p:graphicFrame>
      <p:sp>
        <p:nvSpPr>
          <p:cNvPr id="7" name="文本框 33">
            <a:extLst>
              <a:ext uri="{FF2B5EF4-FFF2-40B4-BE49-F238E27FC236}">
                <a16:creationId xmlns:a16="http://schemas.microsoft.com/office/drawing/2014/main" xmlns="" id="{C6DCC777-041E-BA77-0A47-1C99EEEB1DA8}"/>
              </a:ext>
            </a:extLst>
          </p:cNvPr>
          <p:cNvSpPr txBox="1"/>
          <p:nvPr/>
        </p:nvSpPr>
        <p:spPr>
          <a:xfrm>
            <a:off x="205253" y="7187688"/>
            <a:ext cx="5610219" cy="200055"/>
          </a:xfrm>
          <a:prstGeom prst="rect">
            <a:avLst/>
          </a:prstGeom>
          <a:noFill/>
        </p:spPr>
        <p:txBody>
          <a:bodyPr wrap="square" rtlCol="0">
            <a:spAutoFit/>
          </a:bodyPr>
          <a:lstStyle/>
          <a:p>
            <a:r>
              <a:rPr lang="en-US" altLang="zh-CN" sz="700" b="0" i="0" u="none" strike="noStrike" baseline="0" dirty="0">
                <a:solidFill>
                  <a:srgbClr val="000000"/>
                </a:solidFill>
                <a:latin typeface="Arial" panose="020B0604020202020204" pitchFamily="34" charset="0"/>
                <a:cs typeface="Arial" panose="020B0604020202020204" pitchFamily="34" charset="0"/>
              </a:rPr>
              <a:t>*</a:t>
            </a:r>
            <a:r>
              <a:rPr lang="en-US" altLang="zh-CN" sz="700" b="0" i="1" u="none" strike="noStrike" baseline="0" dirty="0">
                <a:solidFill>
                  <a:srgbClr val="000000"/>
                </a:solidFill>
                <a:latin typeface="Arial" panose="020B0604020202020204" pitchFamily="34" charset="0"/>
                <a:cs typeface="Arial" panose="020B0604020202020204" pitchFamily="34" charset="0"/>
              </a:rPr>
              <a:t>Protection mode latch or auto-restart can be </a:t>
            </a:r>
            <a:r>
              <a:rPr lang="en-US" altLang="zh-CN" sz="700" b="0" i="1" u="none" strike="noStrike" baseline="0" dirty="0" smtClean="0">
                <a:solidFill>
                  <a:srgbClr val="000000"/>
                </a:solidFill>
                <a:latin typeface="Arial" panose="020B0604020202020204" pitchFamily="34" charset="0"/>
                <a:cs typeface="Arial" panose="020B0604020202020204" pitchFamily="34" charset="0"/>
              </a:rPr>
              <a:t>customized, </a:t>
            </a:r>
            <a:r>
              <a:rPr lang="en-US" altLang="zh-CN" sz="700" b="0" i="1" u="none" strike="noStrike" baseline="0" dirty="0">
                <a:solidFill>
                  <a:srgbClr val="000000"/>
                </a:solidFill>
                <a:latin typeface="Arial" panose="020B0604020202020204" pitchFamily="34" charset="0"/>
                <a:cs typeface="Arial" panose="020B0604020202020204" pitchFamily="34" charset="0"/>
              </a:rPr>
              <a:t>contact </a:t>
            </a:r>
            <a:r>
              <a:rPr lang="en-US" altLang="zh-CN" sz="700" b="0" i="1" u="none" strike="noStrike" baseline="0" dirty="0" smtClean="0">
                <a:solidFill>
                  <a:srgbClr val="000000"/>
                </a:solidFill>
                <a:latin typeface="Arial" panose="020B0604020202020204" pitchFamily="34" charset="0"/>
                <a:cs typeface="Arial" panose="020B0604020202020204" pitchFamily="34" charset="0"/>
              </a:rPr>
              <a:t> BluTek Power,</a:t>
            </a:r>
            <a:r>
              <a:rPr lang="en-US" altLang="zh-CN" sz="700" b="0" i="1" u="none" strike="noStrike" dirty="0" smtClean="0">
                <a:solidFill>
                  <a:srgbClr val="000000"/>
                </a:solidFill>
                <a:latin typeface="Arial" panose="020B0604020202020204" pitchFamily="34" charset="0"/>
                <a:cs typeface="Arial" panose="020B0604020202020204" pitchFamily="34" charset="0"/>
              </a:rPr>
              <a:t> Inc. </a:t>
            </a:r>
            <a:r>
              <a:rPr lang="en-US" altLang="zh-CN" sz="700" b="0" i="1" u="none" strike="noStrike" baseline="0" dirty="0" smtClean="0">
                <a:solidFill>
                  <a:srgbClr val="000000"/>
                </a:solidFill>
                <a:latin typeface="Arial" panose="020B0604020202020204" pitchFamily="34" charset="0"/>
                <a:cs typeface="Arial" panose="020B0604020202020204" pitchFamily="34" charset="0"/>
              </a:rPr>
              <a:t>for </a:t>
            </a:r>
            <a:r>
              <a:rPr lang="en-US" altLang="zh-CN" sz="700" b="0" i="1" u="none" strike="noStrike" baseline="0" dirty="0">
                <a:solidFill>
                  <a:srgbClr val="000000"/>
                </a:solidFill>
                <a:latin typeface="Arial" panose="020B0604020202020204" pitchFamily="34" charset="0"/>
                <a:cs typeface="Arial" panose="020B0604020202020204" pitchFamily="34" charset="0"/>
              </a:rPr>
              <a:t>more details.</a:t>
            </a:r>
            <a:endParaRPr lang="zh-CN" altLang="en-US" sz="700" i="1" dirty="0">
              <a:latin typeface="Arial" panose="020B0604020202020204" pitchFamily="34" charset="0"/>
              <a:cs typeface="Arial" panose="020B0604020202020204" pitchFamily="34" charset="0"/>
            </a:endParaRPr>
          </a:p>
        </p:txBody>
      </p:sp>
      <p:sp>
        <p:nvSpPr>
          <p:cNvPr id="3" name="文本框 12">
            <a:extLst>
              <a:ext uri="{FF2B5EF4-FFF2-40B4-BE49-F238E27FC236}">
                <a16:creationId xmlns:a16="http://schemas.microsoft.com/office/drawing/2014/main" xmlns="" id="{7018315C-40D2-3606-3AED-051A14D8BD42}"/>
              </a:ext>
            </a:extLst>
          </p:cNvPr>
          <p:cNvSpPr txBox="1"/>
          <p:nvPr/>
        </p:nvSpPr>
        <p:spPr>
          <a:xfrm>
            <a:off x="343399" y="307085"/>
            <a:ext cx="4216944" cy="276999"/>
          </a:xfrm>
          <a:prstGeom prst="rect">
            <a:avLst/>
          </a:prstGeom>
          <a:noFill/>
        </p:spPr>
        <p:txBody>
          <a:bodyPr wrap="square" rtlCol="0">
            <a:spAutoFit/>
          </a:bodyPr>
          <a:lstStyle/>
          <a:p>
            <a:r>
              <a:rPr lang="en-US" altLang="zh-CN" sz="1200" b="1" dirty="0">
                <a:solidFill>
                  <a:schemeClr val="accent6"/>
                </a:solidFill>
                <a:latin typeface="Arial" panose="020B0604020202020204" pitchFamily="34" charset="0"/>
                <a:cs typeface="Arial" panose="020B0604020202020204" pitchFamily="34" charset="0"/>
              </a:rPr>
              <a:t>High Voltage DC/DC for Solar/ESS Application</a:t>
            </a:r>
            <a:endParaRPr lang="zh-CN" altLang="en-US" sz="1200" b="1" dirty="0">
              <a:solidFill>
                <a:schemeClr val="accent6"/>
              </a:solidFill>
              <a:latin typeface="Arial" panose="020B0604020202020204" pitchFamily="34" charset="0"/>
              <a:cs typeface="Arial" panose="020B0604020202020204" pitchFamily="34" charset="0"/>
            </a:endParaRPr>
          </a:p>
        </p:txBody>
      </p:sp>
      <p:sp>
        <p:nvSpPr>
          <p:cNvPr id="12" name="文本框 38">
            <a:extLst>
              <a:ext uri="{FF2B5EF4-FFF2-40B4-BE49-F238E27FC236}">
                <a16:creationId xmlns:a16="http://schemas.microsoft.com/office/drawing/2014/main" xmlns="" id="{A63D21E9-7A88-AF66-15CB-33D97B5F6028}"/>
              </a:ext>
            </a:extLst>
          </p:cNvPr>
          <p:cNvSpPr txBox="1"/>
          <p:nvPr/>
        </p:nvSpPr>
        <p:spPr>
          <a:xfrm>
            <a:off x="208368" y="9657869"/>
            <a:ext cx="3987711" cy="215444"/>
          </a:xfrm>
          <a:prstGeom prst="rect">
            <a:avLst/>
          </a:prstGeom>
          <a:noFill/>
        </p:spPr>
        <p:txBody>
          <a:bodyPr wrap="square" rtlCol="0">
            <a:spAutoFit/>
          </a:bodyPr>
          <a:lstStyle/>
          <a:p>
            <a:r>
              <a:rPr lang="en-US" altLang="zh-CN" sz="800" i="1" dirty="0"/>
              <a:t>All parameters are set at 25℃ ambient unless other specified. Version A04, Feb, 2026</a:t>
            </a:r>
            <a:endParaRPr lang="zh-CN" altLang="en-US" sz="800" i="1" dirty="0"/>
          </a:p>
        </p:txBody>
      </p:sp>
      <p:sp>
        <p:nvSpPr>
          <p:cNvPr id="26" name="文本框 17">
            <a:extLst>
              <a:ext uri="{FF2B5EF4-FFF2-40B4-BE49-F238E27FC236}">
                <a16:creationId xmlns:a16="http://schemas.microsoft.com/office/drawing/2014/main" xmlns="" id="{3A8E5F3E-4BAB-4FCA-8C72-E5A5A49994E3}"/>
              </a:ext>
            </a:extLst>
          </p:cNvPr>
          <p:cNvSpPr txBox="1"/>
          <p:nvPr/>
        </p:nvSpPr>
        <p:spPr>
          <a:xfrm>
            <a:off x="314823" y="0"/>
            <a:ext cx="4654051" cy="400110"/>
          </a:xfrm>
          <a:prstGeom prst="rect">
            <a:avLst/>
          </a:prstGeom>
          <a:noFill/>
        </p:spPr>
        <p:txBody>
          <a:bodyPr wrap="square" rtlCol="0">
            <a:spAutoFit/>
          </a:bodyPr>
          <a:lstStyle/>
          <a:p>
            <a:r>
              <a:rPr lang="en-US" altLang="zh-CN" sz="2000" b="1" i="1" dirty="0" smtClean="0">
                <a:solidFill>
                  <a:schemeClr val="accent6"/>
                </a:solidFill>
                <a:latin typeface="Arial" panose="020B0604020202020204" pitchFamily="34" charset="0"/>
                <a:cs typeface="Arial" panose="020B0604020202020204" pitchFamily="34" charset="0"/>
              </a:rPr>
              <a:t>Model: BPD-HNS360</a:t>
            </a:r>
            <a:endParaRPr lang="zh-CN" altLang="en-US" sz="2000" b="1" i="1" dirty="0">
              <a:solidFill>
                <a:schemeClr val="accent6"/>
              </a:solidFill>
              <a:latin typeface="Arial" panose="020B0604020202020204" pitchFamily="34" charset="0"/>
              <a:cs typeface="Arial" panose="020B0604020202020204" pitchFamily="34" charset="0"/>
            </a:endParaRPr>
          </a:p>
        </p:txBody>
      </p:sp>
      <p:pic>
        <p:nvPicPr>
          <p:cNvPr id="27" name="图片 6">
            <a:extLst>
              <a:ext uri="{FF2B5EF4-FFF2-40B4-BE49-F238E27FC236}">
                <a16:creationId xmlns="" xmlns:a16="http://schemas.microsoft.com/office/drawing/2014/main" id="{9F18202A-C855-11FB-B4F6-EAF2BBFB3BE4}"/>
              </a:ext>
            </a:extLst>
          </p:cNvPr>
          <p:cNvPicPr>
            <a:picLocks noChangeAspect="1"/>
          </p:cNvPicPr>
          <p:nvPr/>
        </p:nvPicPr>
        <p:blipFill>
          <a:blip r:embed="rId2" cstate="print"/>
          <a:stretch>
            <a:fillRect/>
          </a:stretch>
        </p:blipFill>
        <p:spPr>
          <a:xfrm>
            <a:off x="5181600" y="124193"/>
            <a:ext cx="1309816" cy="780067"/>
          </a:xfrm>
          <a:prstGeom prst="rect">
            <a:avLst/>
          </a:prstGeom>
        </p:spPr>
      </p:pic>
      <p:sp>
        <p:nvSpPr>
          <p:cNvPr id="34" name="文本框 21"/>
          <p:cNvSpPr txBox="1"/>
          <p:nvPr/>
        </p:nvSpPr>
        <p:spPr>
          <a:xfrm>
            <a:off x="4219911" y="9185255"/>
            <a:ext cx="2522220" cy="461665"/>
          </a:xfrm>
          <a:prstGeom prst="rect">
            <a:avLst/>
          </a:prstGeom>
          <a:noFill/>
        </p:spPr>
        <p:txBody>
          <a:bodyPr wrap="square" rtlCol="0">
            <a:spAutoFit/>
          </a:bodyPr>
          <a:lstStyle/>
          <a:p>
            <a:pPr algn="r"/>
            <a:r>
              <a:rPr lang="en-US" altLang="zh-CN" sz="1200" i="1" dirty="0" smtClean="0"/>
              <a:t>Phone: (973) 594-1800                                                 </a:t>
            </a:r>
            <a:r>
              <a:rPr lang="en-US" altLang="zh-CN" sz="1200" i="1" dirty="0" smtClean="0">
                <a:solidFill>
                  <a:schemeClr val="accent6"/>
                </a:solidFill>
              </a:rPr>
              <a:t>Salesteam@BluTekPower.com</a:t>
            </a:r>
            <a:endParaRPr lang="zh-CN" altLang="en-US" sz="1200" i="1" dirty="0">
              <a:solidFill>
                <a:schemeClr val="accent6"/>
              </a:solidFill>
            </a:endParaRPr>
          </a:p>
        </p:txBody>
      </p:sp>
      <p:sp>
        <p:nvSpPr>
          <p:cNvPr id="35" name="文本框 9">
            <a:extLst>
              <a:ext uri="{FF2B5EF4-FFF2-40B4-BE49-F238E27FC236}">
                <a16:creationId xmlns="" xmlns:a16="http://schemas.microsoft.com/office/drawing/2014/main" id="{2397F80B-E006-1420-B82A-F7D326CA4814}"/>
              </a:ext>
            </a:extLst>
          </p:cNvPr>
          <p:cNvSpPr txBox="1"/>
          <p:nvPr/>
        </p:nvSpPr>
        <p:spPr>
          <a:xfrm>
            <a:off x="4450080" y="9690556"/>
            <a:ext cx="2407920" cy="215444"/>
          </a:xfrm>
          <a:prstGeom prst="rect">
            <a:avLst/>
          </a:prstGeom>
          <a:noFill/>
        </p:spPr>
        <p:txBody>
          <a:bodyPr wrap="square" rtlCol="0">
            <a:spAutoFit/>
          </a:bodyPr>
          <a:lstStyle/>
          <a:p>
            <a:r>
              <a:rPr lang="en-US" altLang="zh-CN" sz="800" i="1" dirty="0"/>
              <a:t>Confidential, Copyright reserved by </a:t>
            </a:r>
            <a:r>
              <a:rPr lang="en-US" altLang="zh-CN" sz="800" i="1" dirty="0" smtClean="0"/>
              <a:t>BluTek Power, Inc.</a:t>
            </a:r>
            <a:endParaRPr lang="zh-CN" altLang="en-US" sz="800" i="1" dirty="0"/>
          </a:p>
        </p:txBody>
      </p:sp>
    </p:spTree>
    <p:extLst>
      <p:ext uri="{BB962C8B-B14F-4D97-AF65-F5344CB8AC3E}">
        <p14:creationId xmlns:p14="http://schemas.microsoft.com/office/powerpoint/2010/main" xmlns="" val="376453019"/>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文本框 32">
            <a:extLst>
              <a:ext uri="{FF2B5EF4-FFF2-40B4-BE49-F238E27FC236}">
                <a16:creationId xmlns:a16="http://schemas.microsoft.com/office/drawing/2014/main" xmlns="" id="{FCFC0785-5D4D-47E7-8DB7-B8067333C4D7}"/>
              </a:ext>
            </a:extLst>
          </p:cNvPr>
          <p:cNvSpPr txBox="1"/>
          <p:nvPr/>
        </p:nvSpPr>
        <p:spPr>
          <a:xfrm>
            <a:off x="246272" y="1265576"/>
            <a:ext cx="2803345" cy="276999"/>
          </a:xfrm>
          <a:prstGeom prst="rect">
            <a:avLst/>
          </a:prstGeom>
          <a:noFill/>
        </p:spPr>
        <p:txBody>
          <a:bodyPr wrap="square" rtlCol="0">
            <a:spAutoFit/>
          </a:bodyPr>
          <a:lstStyle/>
          <a:p>
            <a:r>
              <a:rPr lang="en-US" altLang="zh-CN" sz="1200" b="1" i="1" dirty="0">
                <a:solidFill>
                  <a:schemeClr val="accent6"/>
                </a:solidFill>
                <a:latin typeface="Arial" panose="020B0604020202020204" pitchFamily="34" charset="0"/>
                <a:cs typeface="Arial" panose="020B0604020202020204" pitchFamily="34" charset="0"/>
              </a:rPr>
              <a:t>Reliability</a:t>
            </a:r>
            <a:endParaRPr lang="zh-CN" altLang="en-US" sz="1200" b="1" i="1" dirty="0">
              <a:solidFill>
                <a:schemeClr val="accent6"/>
              </a:solidFill>
              <a:latin typeface="Arial" panose="020B0604020202020204" pitchFamily="34" charset="0"/>
              <a:cs typeface="Arial" panose="020B0604020202020204" pitchFamily="34" charset="0"/>
            </a:endParaRPr>
          </a:p>
        </p:txBody>
      </p:sp>
      <p:graphicFrame>
        <p:nvGraphicFramePr>
          <p:cNvPr id="3" name="表格 2">
            <a:extLst>
              <a:ext uri="{FF2B5EF4-FFF2-40B4-BE49-F238E27FC236}">
                <a16:creationId xmlns:a16="http://schemas.microsoft.com/office/drawing/2014/main" xmlns="" id="{DF25A6AF-B143-473A-BD75-C03A5BB4D262}"/>
              </a:ext>
            </a:extLst>
          </p:cNvPr>
          <p:cNvGraphicFramePr>
            <a:graphicFrameLocks noGrp="1"/>
          </p:cNvGraphicFramePr>
          <p:nvPr>
            <p:extLst>
              <p:ext uri="{D42A27DB-BD31-4B8C-83A1-F6EECF244321}">
                <p14:modId xmlns:p14="http://schemas.microsoft.com/office/powerpoint/2010/main" xmlns="" val="2928931301"/>
              </p:ext>
            </p:extLst>
          </p:nvPr>
        </p:nvGraphicFramePr>
        <p:xfrm>
          <a:off x="198844" y="1608400"/>
          <a:ext cx="6369824" cy="555819"/>
        </p:xfrm>
        <a:graphic>
          <a:graphicData uri="http://schemas.openxmlformats.org/drawingml/2006/table">
            <a:tbl>
              <a:tblPr>
                <a:tableStyleId>{5C22544A-7EE6-4342-B048-85BDC9FD1C3A}</a:tableStyleId>
              </a:tblPr>
              <a:tblGrid>
                <a:gridCol w="1137788">
                  <a:extLst>
                    <a:ext uri="{9D8B030D-6E8A-4147-A177-3AD203B41FA5}">
                      <a16:colId xmlns:a16="http://schemas.microsoft.com/office/drawing/2014/main" xmlns="" val="2508767862"/>
                    </a:ext>
                  </a:extLst>
                </a:gridCol>
                <a:gridCol w="1012972">
                  <a:extLst>
                    <a:ext uri="{9D8B030D-6E8A-4147-A177-3AD203B41FA5}">
                      <a16:colId xmlns:a16="http://schemas.microsoft.com/office/drawing/2014/main" xmlns="" val="3080901690"/>
                    </a:ext>
                  </a:extLst>
                </a:gridCol>
                <a:gridCol w="755859">
                  <a:extLst>
                    <a:ext uri="{9D8B030D-6E8A-4147-A177-3AD203B41FA5}">
                      <a16:colId xmlns:a16="http://schemas.microsoft.com/office/drawing/2014/main" xmlns="" val="3558785551"/>
                    </a:ext>
                  </a:extLst>
                </a:gridCol>
                <a:gridCol w="748987">
                  <a:extLst>
                    <a:ext uri="{9D8B030D-6E8A-4147-A177-3AD203B41FA5}">
                      <a16:colId xmlns:a16="http://schemas.microsoft.com/office/drawing/2014/main" xmlns="" val="4080850535"/>
                    </a:ext>
                  </a:extLst>
                </a:gridCol>
                <a:gridCol w="2714218">
                  <a:extLst>
                    <a:ext uri="{9D8B030D-6E8A-4147-A177-3AD203B41FA5}">
                      <a16:colId xmlns:a16="http://schemas.microsoft.com/office/drawing/2014/main" xmlns="" val="2240042290"/>
                    </a:ext>
                  </a:extLst>
                </a:gridCol>
              </a:tblGrid>
              <a:tr h="123386">
                <a:tc>
                  <a:txBody>
                    <a:bodyPr/>
                    <a:lstStyle/>
                    <a:p>
                      <a:pPr algn="ctr" fontAlgn="b"/>
                      <a:r>
                        <a:rPr lang="en-US" sz="900" b="1" u="none" strike="noStrike" dirty="0">
                          <a:effectLst/>
                          <a:latin typeface="Arial" panose="020B0604020202020204" pitchFamily="34" charset="0"/>
                          <a:cs typeface="Arial" panose="020B0604020202020204" pitchFamily="34" charset="0"/>
                        </a:rPr>
                        <a:t>Function</a:t>
                      </a:r>
                      <a:endParaRPr lang="en-US" sz="900" b="1"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1" u="none" strike="noStrike">
                          <a:effectLst/>
                          <a:latin typeface="Arial" panose="020B0604020202020204" pitchFamily="34" charset="0"/>
                          <a:cs typeface="Arial" panose="020B0604020202020204" pitchFamily="34" charset="0"/>
                        </a:rPr>
                        <a:t>Minimum</a:t>
                      </a:r>
                      <a:endParaRPr lang="en-US" sz="9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1" u="none" strike="noStrike">
                          <a:effectLst/>
                          <a:latin typeface="Arial" panose="020B0604020202020204" pitchFamily="34" charset="0"/>
                          <a:cs typeface="Arial" panose="020B0604020202020204" pitchFamily="34" charset="0"/>
                        </a:rPr>
                        <a:t>Typical</a:t>
                      </a:r>
                      <a:endParaRPr lang="en-US" sz="9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1" u="none" strike="noStrike">
                          <a:effectLst/>
                          <a:latin typeface="Arial" panose="020B0604020202020204" pitchFamily="34" charset="0"/>
                          <a:cs typeface="Arial" panose="020B0604020202020204" pitchFamily="34" charset="0"/>
                        </a:rPr>
                        <a:t>Maximum</a:t>
                      </a:r>
                      <a:endParaRPr lang="en-US" sz="9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1" u="none" strike="noStrike">
                          <a:effectLst/>
                          <a:latin typeface="Arial" panose="020B0604020202020204" pitchFamily="34" charset="0"/>
                          <a:cs typeface="Arial" panose="020B0604020202020204" pitchFamily="34" charset="0"/>
                        </a:rPr>
                        <a:t>Condition</a:t>
                      </a:r>
                      <a:endParaRPr lang="en-US" sz="9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484104232"/>
                  </a:ext>
                </a:extLst>
              </a:tr>
              <a:tr h="88693">
                <a:tc>
                  <a:txBody>
                    <a:bodyPr/>
                    <a:lstStyle/>
                    <a:p>
                      <a:pPr algn="ctr" fontAlgn="b"/>
                      <a:r>
                        <a:rPr lang="en-US" sz="900" u="none" strike="noStrike">
                          <a:effectLst/>
                          <a:latin typeface="Arial" panose="020B0604020202020204" pitchFamily="34" charset="0"/>
                          <a:cs typeface="Arial" panose="020B0604020202020204" pitchFamily="34" charset="0"/>
                        </a:rPr>
                        <a:t>MTBF</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a:effectLst/>
                          <a:latin typeface="Arial" panose="020B0604020202020204" pitchFamily="34" charset="0"/>
                          <a:cs typeface="Arial" panose="020B0604020202020204" pitchFamily="34" charset="0"/>
                        </a:rPr>
                        <a:t>500Khrs</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a:effectLst/>
                          <a:latin typeface="Arial" panose="020B0604020202020204" pitchFamily="34" charset="0"/>
                          <a:cs typeface="Arial" panose="020B0604020202020204" pitchFamily="34" charset="0"/>
                        </a:rPr>
                        <a:t>According to Telecordia SR-332. 115Vac 25℃ ambient with rated load</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74686363"/>
                  </a:ext>
                </a:extLst>
              </a:tr>
              <a:tr h="88693">
                <a:tc>
                  <a:txBody>
                    <a:bodyPr/>
                    <a:lstStyle/>
                    <a:p>
                      <a:pPr algn="ctr" fontAlgn="b"/>
                      <a:r>
                        <a:rPr lang="en-US" sz="900" u="none" strike="noStrike" dirty="0">
                          <a:effectLst/>
                          <a:latin typeface="Arial" panose="020B0604020202020204" pitchFamily="34" charset="0"/>
                          <a:cs typeface="Arial" panose="020B0604020202020204" pitchFamily="34" charset="0"/>
                        </a:rPr>
                        <a:t>Life</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a:effectLst/>
                          <a:latin typeface="Arial" panose="020B0604020202020204" pitchFamily="34" charset="0"/>
                          <a:cs typeface="Arial" panose="020B0604020202020204" pitchFamily="34" charset="0"/>
                        </a:rPr>
                        <a:t>5 years</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dirty="0">
                          <a:effectLst/>
                          <a:latin typeface="Arial" panose="020B0604020202020204" pitchFamily="34" charset="0"/>
                          <a:cs typeface="Arial" panose="020B0604020202020204" pitchFamily="34" charset="0"/>
                        </a:rPr>
                        <a:t>Rated nominal conditions</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364052781"/>
                  </a:ext>
                </a:extLst>
              </a:tr>
            </a:tbl>
          </a:graphicData>
        </a:graphic>
      </p:graphicFrame>
      <p:sp>
        <p:nvSpPr>
          <p:cNvPr id="50" name="文本框 49">
            <a:extLst>
              <a:ext uri="{FF2B5EF4-FFF2-40B4-BE49-F238E27FC236}">
                <a16:creationId xmlns:a16="http://schemas.microsoft.com/office/drawing/2014/main" xmlns="" id="{7719730C-35EA-4D4A-860C-783CD5648C7B}"/>
              </a:ext>
            </a:extLst>
          </p:cNvPr>
          <p:cNvSpPr txBox="1"/>
          <p:nvPr/>
        </p:nvSpPr>
        <p:spPr>
          <a:xfrm>
            <a:off x="236746" y="2365419"/>
            <a:ext cx="2803345" cy="276999"/>
          </a:xfrm>
          <a:prstGeom prst="rect">
            <a:avLst/>
          </a:prstGeom>
          <a:noFill/>
        </p:spPr>
        <p:txBody>
          <a:bodyPr wrap="square" rtlCol="0">
            <a:spAutoFit/>
          </a:bodyPr>
          <a:lstStyle/>
          <a:p>
            <a:r>
              <a:rPr lang="en-US" altLang="zh-CN" sz="1200" b="1" i="1" dirty="0">
                <a:solidFill>
                  <a:schemeClr val="accent6"/>
                </a:solidFill>
                <a:latin typeface="Arial" panose="020B0604020202020204" pitchFamily="34" charset="0"/>
                <a:cs typeface="Arial" panose="020B0604020202020204" pitchFamily="34" charset="0"/>
              </a:rPr>
              <a:t>EMC</a:t>
            </a:r>
            <a:endParaRPr lang="zh-CN" altLang="en-US" sz="1200" b="1" i="1" dirty="0">
              <a:solidFill>
                <a:schemeClr val="accent6"/>
              </a:solidFill>
              <a:latin typeface="Arial" panose="020B0604020202020204" pitchFamily="34" charset="0"/>
              <a:cs typeface="Arial" panose="020B0604020202020204" pitchFamily="34" charset="0"/>
            </a:endParaRPr>
          </a:p>
        </p:txBody>
      </p:sp>
      <p:graphicFrame>
        <p:nvGraphicFramePr>
          <p:cNvPr id="53" name="表格 52">
            <a:extLst>
              <a:ext uri="{FF2B5EF4-FFF2-40B4-BE49-F238E27FC236}">
                <a16:creationId xmlns:a16="http://schemas.microsoft.com/office/drawing/2014/main" xmlns="" id="{03F81D3E-990C-47F6-9553-171AB153E938}"/>
              </a:ext>
            </a:extLst>
          </p:cNvPr>
          <p:cNvGraphicFramePr>
            <a:graphicFrameLocks noGrp="1"/>
          </p:cNvGraphicFramePr>
          <p:nvPr>
            <p:extLst>
              <p:ext uri="{D42A27DB-BD31-4B8C-83A1-F6EECF244321}">
                <p14:modId xmlns:p14="http://schemas.microsoft.com/office/powerpoint/2010/main" xmlns="" val="2477466167"/>
              </p:ext>
            </p:extLst>
          </p:nvPr>
        </p:nvGraphicFramePr>
        <p:xfrm>
          <a:off x="189319" y="2695575"/>
          <a:ext cx="6369824" cy="1259576"/>
        </p:xfrm>
        <a:graphic>
          <a:graphicData uri="http://schemas.openxmlformats.org/drawingml/2006/table">
            <a:tbl>
              <a:tblPr>
                <a:tableStyleId>{5C22544A-7EE6-4342-B048-85BDC9FD1C3A}</a:tableStyleId>
              </a:tblPr>
              <a:tblGrid>
                <a:gridCol w="2178781">
                  <a:extLst>
                    <a:ext uri="{9D8B030D-6E8A-4147-A177-3AD203B41FA5}">
                      <a16:colId xmlns:a16="http://schemas.microsoft.com/office/drawing/2014/main" xmlns="" val="2169793503"/>
                    </a:ext>
                  </a:extLst>
                </a:gridCol>
                <a:gridCol w="4191043">
                  <a:extLst>
                    <a:ext uri="{9D8B030D-6E8A-4147-A177-3AD203B41FA5}">
                      <a16:colId xmlns:a16="http://schemas.microsoft.com/office/drawing/2014/main" xmlns="" val="3428400821"/>
                    </a:ext>
                  </a:extLst>
                </a:gridCol>
              </a:tblGrid>
              <a:tr h="52771">
                <a:tc>
                  <a:txBody>
                    <a:bodyPr/>
                    <a:lstStyle/>
                    <a:p>
                      <a:pPr algn="ctr" fontAlgn="b"/>
                      <a:r>
                        <a:rPr lang="en-US" sz="900" u="none" strike="noStrike">
                          <a:effectLst/>
                          <a:latin typeface="Arial" panose="020B0604020202020204" pitchFamily="34" charset="0"/>
                          <a:cs typeface="Arial" panose="020B0604020202020204" pitchFamily="34" charset="0"/>
                        </a:rPr>
                        <a:t>Conducted Emissions</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142" marR="3142" marT="3142"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b"/>
                      <a:r>
                        <a:rPr lang="en-US" sz="900" u="none" strike="noStrike">
                          <a:effectLst/>
                          <a:latin typeface="Arial" panose="020B0604020202020204" pitchFamily="34" charset="0"/>
                          <a:cs typeface="Arial" panose="020B0604020202020204" pitchFamily="34" charset="0"/>
                        </a:rPr>
                        <a:t>EN 55011 / EN 55032,Class B</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142" marR="3142" marT="3142"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680109640"/>
                  </a:ext>
                </a:extLst>
              </a:tr>
              <a:tr h="116457">
                <a:tc>
                  <a:txBody>
                    <a:bodyPr/>
                    <a:lstStyle/>
                    <a:p>
                      <a:pPr algn="ctr" fontAlgn="b"/>
                      <a:r>
                        <a:rPr lang="en-US" sz="900" u="none" strike="noStrike">
                          <a:effectLst/>
                          <a:latin typeface="Arial" panose="020B0604020202020204" pitchFamily="34" charset="0"/>
                          <a:cs typeface="Arial" panose="020B0604020202020204" pitchFamily="34" charset="0"/>
                        </a:rPr>
                        <a:t>Radiated Emissions</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142" marR="3142" marT="3142"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b"/>
                      <a:r>
                        <a:rPr lang="en-US" sz="900" u="none" strike="noStrike">
                          <a:effectLst/>
                          <a:latin typeface="Arial" panose="020B0604020202020204" pitchFamily="34" charset="0"/>
                          <a:cs typeface="Arial" panose="020B0604020202020204" pitchFamily="34" charset="0"/>
                        </a:rPr>
                        <a:t>EN 55011 / EN 55032,Class B</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142" marR="3142" marT="3142"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933838570"/>
                  </a:ext>
                </a:extLst>
              </a:tr>
              <a:tr h="116457">
                <a:tc>
                  <a:txBody>
                    <a:bodyPr/>
                    <a:lstStyle/>
                    <a:p>
                      <a:pPr algn="ctr" fontAlgn="b"/>
                      <a:r>
                        <a:rPr lang="en-US" sz="900" u="none" strike="noStrike">
                          <a:effectLst/>
                          <a:latin typeface="Arial" panose="020B0604020202020204" pitchFamily="34" charset="0"/>
                          <a:cs typeface="Arial" panose="020B0604020202020204" pitchFamily="34" charset="0"/>
                        </a:rPr>
                        <a:t>Electrostatic Discharge</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142" marR="3142" marT="3142"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b"/>
                      <a:r>
                        <a:rPr lang="en-US" sz="900" u="none" strike="noStrike" dirty="0">
                          <a:effectLst/>
                          <a:latin typeface="Arial" panose="020B0604020202020204" pitchFamily="34" charset="0"/>
                          <a:cs typeface="Arial" panose="020B0604020202020204" pitchFamily="34" charset="0"/>
                        </a:rPr>
                        <a:t>IEC 61000-4-2 Level 4 (Air Discharge: 15 </a:t>
                      </a:r>
                      <a:r>
                        <a:rPr lang="en-US" sz="900" u="none" strike="noStrike" dirty="0" err="1">
                          <a:effectLst/>
                          <a:latin typeface="Arial" panose="020B0604020202020204" pitchFamily="34" charset="0"/>
                          <a:cs typeface="Arial" panose="020B0604020202020204" pitchFamily="34" charset="0"/>
                        </a:rPr>
                        <a:t>kV,Contact</a:t>
                      </a:r>
                      <a:r>
                        <a:rPr lang="en-US" sz="900" u="none" strike="noStrike" dirty="0">
                          <a:effectLst/>
                          <a:latin typeface="Arial" panose="020B0604020202020204" pitchFamily="34" charset="0"/>
                          <a:cs typeface="Arial" panose="020B0604020202020204" pitchFamily="34" charset="0"/>
                        </a:rPr>
                        <a:t> Discharge: 8 kV) Criteria A </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142" marR="3142" marT="3142"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706232953"/>
                  </a:ext>
                </a:extLst>
              </a:tr>
              <a:tr h="116457">
                <a:tc>
                  <a:txBody>
                    <a:bodyPr/>
                    <a:lstStyle/>
                    <a:p>
                      <a:pPr algn="ctr" fontAlgn="b"/>
                      <a:r>
                        <a:rPr lang="en-US" sz="900" u="none" strike="noStrike" dirty="0">
                          <a:effectLst/>
                          <a:latin typeface="Arial" panose="020B0604020202020204" pitchFamily="34" charset="0"/>
                          <a:cs typeface="Arial" panose="020B0604020202020204" pitchFamily="34" charset="0"/>
                        </a:rPr>
                        <a:t>Radiated Field</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142" marR="3142" marT="3142"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b"/>
                      <a:r>
                        <a:rPr lang="en-US" sz="900" u="none" strike="noStrike">
                          <a:effectLst/>
                          <a:latin typeface="Arial" panose="020B0604020202020204" pitchFamily="34" charset="0"/>
                          <a:cs typeface="Arial" panose="020B0604020202020204" pitchFamily="34" charset="0"/>
                        </a:rPr>
                        <a:t>IEC 61000-4-3 Criteria A</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142" marR="3142" marT="3142"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424270706"/>
                  </a:ext>
                </a:extLst>
              </a:tr>
              <a:tr h="116457">
                <a:tc>
                  <a:txBody>
                    <a:bodyPr/>
                    <a:lstStyle/>
                    <a:p>
                      <a:pPr algn="ctr" fontAlgn="b"/>
                      <a:r>
                        <a:rPr lang="en-US" sz="900" u="none" strike="noStrike" dirty="0">
                          <a:effectLst/>
                          <a:latin typeface="Arial" panose="020B0604020202020204" pitchFamily="34" charset="0"/>
                          <a:cs typeface="Arial" panose="020B0604020202020204" pitchFamily="34" charset="0"/>
                        </a:rPr>
                        <a:t>Electrical Fast Transient / Burst</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142" marR="3142" marT="3142"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b"/>
                      <a:r>
                        <a:rPr lang="en-US" sz="900" u="none" strike="noStrike">
                          <a:effectLst/>
                          <a:latin typeface="Arial" panose="020B0604020202020204" pitchFamily="34" charset="0"/>
                          <a:cs typeface="Arial" panose="020B0604020202020204" pitchFamily="34" charset="0"/>
                        </a:rPr>
                        <a:t>IEC 61000-4-4 Level 3 (2 kV),Criteria A</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142" marR="3142" marT="3142"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229335689"/>
                  </a:ext>
                </a:extLst>
              </a:tr>
              <a:tr h="116457">
                <a:tc>
                  <a:txBody>
                    <a:bodyPr/>
                    <a:lstStyle/>
                    <a:p>
                      <a:pPr algn="ctr" fontAlgn="b"/>
                      <a:r>
                        <a:rPr lang="en-US" sz="900" u="none" strike="noStrike" dirty="0">
                          <a:effectLst/>
                          <a:latin typeface="Arial" panose="020B0604020202020204" pitchFamily="34" charset="0"/>
                          <a:cs typeface="Arial" panose="020B0604020202020204" pitchFamily="34" charset="0"/>
                        </a:rPr>
                        <a:t>Surge</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142" marR="3142" marT="3142"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b"/>
                      <a:r>
                        <a:rPr lang="en-US" sz="900" u="none" strike="noStrike">
                          <a:effectLst/>
                          <a:latin typeface="Arial" panose="020B0604020202020204" pitchFamily="34" charset="0"/>
                          <a:cs typeface="Arial" panose="020B0604020202020204" pitchFamily="34" charset="0"/>
                        </a:rPr>
                        <a:t>IEC 61000-4-5 Level 3 (Common Mode 2kV, Differential Mode 1kV), Criteria A</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142" marR="3142" marT="3142"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631976725"/>
                  </a:ext>
                </a:extLst>
              </a:tr>
              <a:tr h="116457">
                <a:tc>
                  <a:txBody>
                    <a:bodyPr/>
                    <a:lstStyle/>
                    <a:p>
                      <a:pPr algn="ctr" fontAlgn="b"/>
                      <a:r>
                        <a:rPr lang="en-US" sz="900" u="none" strike="noStrike" dirty="0">
                          <a:effectLst/>
                          <a:latin typeface="Arial" panose="020B0604020202020204" pitchFamily="34" charset="0"/>
                          <a:cs typeface="Arial" panose="020B0604020202020204" pitchFamily="34" charset="0"/>
                        </a:rPr>
                        <a:t>CS</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142" marR="3142" marT="3142"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b"/>
                      <a:r>
                        <a:rPr lang="en-US" sz="900" u="none" strike="noStrike">
                          <a:effectLst/>
                          <a:latin typeface="Arial" panose="020B0604020202020204" pitchFamily="34" charset="0"/>
                          <a:cs typeface="Arial" panose="020B0604020202020204" pitchFamily="34" charset="0"/>
                        </a:rPr>
                        <a:t>IEC 61000-4-6 Level 2 (150 kHz-80 MHz, 3 Vrms, 6 Vrms at ISM bands and Amateur radio bands), Criteria A</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142" marR="3142" marT="3142"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4087697007"/>
                  </a:ext>
                </a:extLst>
              </a:tr>
              <a:tr h="116457">
                <a:tc>
                  <a:txBody>
                    <a:bodyPr/>
                    <a:lstStyle/>
                    <a:p>
                      <a:pPr algn="ctr" fontAlgn="b"/>
                      <a:r>
                        <a:rPr lang="en-US" sz="900" u="none" strike="noStrike" dirty="0">
                          <a:effectLst/>
                          <a:latin typeface="Arial" panose="020B0604020202020204" pitchFamily="34" charset="0"/>
                          <a:cs typeface="Arial" panose="020B0604020202020204" pitchFamily="34" charset="0"/>
                        </a:rPr>
                        <a:t>Power Frequency Magnetic Fields</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142" marR="3142" marT="3142"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b"/>
                      <a:r>
                        <a:rPr lang="en-US" sz="900" u="none" strike="noStrike" dirty="0">
                          <a:effectLst/>
                          <a:latin typeface="Arial" panose="020B0604020202020204" pitchFamily="34" charset="0"/>
                          <a:cs typeface="Arial" panose="020B0604020202020204" pitchFamily="34" charset="0"/>
                        </a:rPr>
                        <a:t>IEC 61000-4-8 Criteria </a:t>
                      </a:r>
                      <a:r>
                        <a:rPr lang="en-US" sz="900" u="none" strike="noStrike" dirty="0" err="1">
                          <a:effectLst/>
                          <a:latin typeface="Arial" panose="020B0604020202020204" pitchFamily="34" charset="0"/>
                          <a:cs typeface="Arial" panose="020B0604020202020204" pitchFamily="34" charset="0"/>
                        </a:rPr>
                        <a:t>A,Magnetic</a:t>
                      </a:r>
                      <a:r>
                        <a:rPr lang="en-US" sz="900" u="none" strike="noStrike" dirty="0">
                          <a:effectLst/>
                          <a:latin typeface="Arial" panose="020B0604020202020204" pitchFamily="34" charset="0"/>
                          <a:cs typeface="Arial" panose="020B0604020202020204" pitchFamily="34" charset="0"/>
                        </a:rPr>
                        <a:t> field strength 30 A/m</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142" marR="3142" marT="3142"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546859720"/>
                  </a:ext>
                </a:extLst>
              </a:tr>
            </a:tbl>
          </a:graphicData>
        </a:graphic>
      </p:graphicFrame>
      <p:sp>
        <p:nvSpPr>
          <p:cNvPr id="55" name="文本框 54">
            <a:extLst>
              <a:ext uri="{FF2B5EF4-FFF2-40B4-BE49-F238E27FC236}">
                <a16:creationId xmlns:a16="http://schemas.microsoft.com/office/drawing/2014/main" xmlns="" id="{0D0CDC41-A297-4C31-93D7-64DFFCD8A985}"/>
              </a:ext>
            </a:extLst>
          </p:cNvPr>
          <p:cNvSpPr txBox="1"/>
          <p:nvPr/>
        </p:nvSpPr>
        <p:spPr>
          <a:xfrm>
            <a:off x="236745" y="4412069"/>
            <a:ext cx="2803345" cy="276999"/>
          </a:xfrm>
          <a:prstGeom prst="rect">
            <a:avLst/>
          </a:prstGeom>
          <a:noFill/>
        </p:spPr>
        <p:txBody>
          <a:bodyPr wrap="square" rtlCol="0">
            <a:spAutoFit/>
          </a:bodyPr>
          <a:lstStyle/>
          <a:p>
            <a:r>
              <a:rPr lang="en-US" altLang="zh-CN" sz="1200" b="1" i="1" dirty="0">
                <a:solidFill>
                  <a:schemeClr val="accent6"/>
                </a:solidFill>
                <a:latin typeface="Arial" panose="020B0604020202020204" pitchFamily="34" charset="0"/>
                <a:cs typeface="Arial" panose="020B0604020202020204" pitchFamily="34" charset="0"/>
              </a:rPr>
              <a:t>Safety / Directives</a:t>
            </a:r>
            <a:endParaRPr lang="zh-CN" altLang="en-US" sz="1200" b="1" i="1" dirty="0">
              <a:solidFill>
                <a:schemeClr val="accent6"/>
              </a:solidFill>
              <a:latin typeface="Arial" panose="020B0604020202020204" pitchFamily="34" charset="0"/>
              <a:cs typeface="Arial" panose="020B0604020202020204" pitchFamily="34" charset="0"/>
            </a:endParaRPr>
          </a:p>
        </p:txBody>
      </p:sp>
      <p:graphicFrame>
        <p:nvGraphicFramePr>
          <p:cNvPr id="10" name="表格 9">
            <a:extLst>
              <a:ext uri="{FF2B5EF4-FFF2-40B4-BE49-F238E27FC236}">
                <a16:creationId xmlns:a16="http://schemas.microsoft.com/office/drawing/2014/main" xmlns="" id="{2DF4573C-B568-4CF3-9493-F9538401C1B9}"/>
              </a:ext>
            </a:extLst>
          </p:cNvPr>
          <p:cNvGraphicFramePr>
            <a:graphicFrameLocks noGrp="1"/>
          </p:cNvGraphicFramePr>
          <p:nvPr>
            <p:extLst>
              <p:ext uri="{D42A27DB-BD31-4B8C-83A1-F6EECF244321}">
                <p14:modId xmlns:p14="http://schemas.microsoft.com/office/powerpoint/2010/main" xmlns="" val="185463394"/>
              </p:ext>
            </p:extLst>
          </p:nvPr>
        </p:nvGraphicFramePr>
        <p:xfrm>
          <a:off x="198843" y="4704196"/>
          <a:ext cx="6369824" cy="1073635"/>
        </p:xfrm>
        <a:graphic>
          <a:graphicData uri="http://schemas.openxmlformats.org/drawingml/2006/table">
            <a:tbl>
              <a:tblPr>
                <a:tableStyleId>{5C22544A-7EE6-4342-B048-85BDC9FD1C3A}</a:tableStyleId>
              </a:tblPr>
              <a:tblGrid>
                <a:gridCol w="1170851">
                  <a:extLst>
                    <a:ext uri="{9D8B030D-6E8A-4147-A177-3AD203B41FA5}">
                      <a16:colId xmlns:a16="http://schemas.microsoft.com/office/drawing/2014/main" xmlns="" val="3401089201"/>
                    </a:ext>
                  </a:extLst>
                </a:gridCol>
                <a:gridCol w="1059180">
                  <a:extLst>
                    <a:ext uri="{9D8B030D-6E8A-4147-A177-3AD203B41FA5}">
                      <a16:colId xmlns:a16="http://schemas.microsoft.com/office/drawing/2014/main" xmlns="" val="2186169340"/>
                    </a:ext>
                  </a:extLst>
                </a:gridCol>
                <a:gridCol w="4139793">
                  <a:extLst>
                    <a:ext uri="{9D8B030D-6E8A-4147-A177-3AD203B41FA5}">
                      <a16:colId xmlns:a16="http://schemas.microsoft.com/office/drawing/2014/main" xmlns="" val="1091685324"/>
                    </a:ext>
                  </a:extLst>
                </a:gridCol>
              </a:tblGrid>
              <a:tr h="651592">
                <a:tc gridSpan="2">
                  <a:txBody>
                    <a:bodyPr/>
                    <a:lstStyle/>
                    <a:p>
                      <a:pPr algn="ctr" fontAlgn="b"/>
                      <a:r>
                        <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Solar System, ESS</a:t>
                      </a:r>
                    </a:p>
                  </a:txBody>
                  <a:tcPr marL="3521" marR="3521" marT="352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hMerge="1">
                  <a:txBody>
                    <a:bodyPr/>
                    <a:lstStyle/>
                    <a:p>
                      <a:endParaRPr lang="zh-CN" altLang="en-US"/>
                    </a:p>
                  </a:txBody>
                  <a:tcPr/>
                </a:tc>
                <a:tc>
                  <a:txBody>
                    <a:bodyPr/>
                    <a:lstStyle/>
                    <a:p>
                      <a:pPr algn="l" fontAlgn="b"/>
                      <a:r>
                        <a:rPr lang="en-US" sz="900" u="none" strike="noStrike" dirty="0">
                          <a:effectLst/>
                          <a:latin typeface="Arial" panose="020B0604020202020204" pitchFamily="34" charset="0"/>
                          <a:cs typeface="Arial" panose="020B0604020202020204" pitchFamily="34" charset="0"/>
                        </a:rPr>
                        <a:t>IEC62109-1:2010</a:t>
                      </a:r>
                    </a:p>
                    <a:p>
                      <a:pPr algn="l" fontAlgn="b"/>
                      <a:r>
                        <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UL1741</a:t>
                      </a:r>
                    </a:p>
                  </a:txBody>
                  <a:tcPr marL="3521" marR="3521" marT="352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190604257"/>
                  </a:ext>
                </a:extLst>
              </a:tr>
              <a:tr h="130506">
                <a:tc rowSpan="3">
                  <a:txBody>
                    <a:bodyPr/>
                    <a:lstStyle/>
                    <a:p>
                      <a:pPr algn="ctr" fontAlgn="b"/>
                      <a:r>
                        <a:rPr lang="en-US" sz="900" u="none" strike="noStrike">
                          <a:effectLst/>
                          <a:latin typeface="Arial" panose="020B0604020202020204" pitchFamily="34" charset="0"/>
                          <a:cs typeface="Arial" panose="020B0604020202020204" pitchFamily="34" charset="0"/>
                        </a:rPr>
                        <a:t>Dielectric Voltage</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521" marR="3521" marT="352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b"/>
                      <a:r>
                        <a:rPr lang="en-US" sz="900" u="none" strike="noStrike" dirty="0">
                          <a:effectLst/>
                          <a:latin typeface="Arial" panose="020B0604020202020204" pitchFamily="34" charset="0"/>
                          <a:cs typeface="Arial" panose="020B0604020202020204" pitchFamily="34" charset="0"/>
                        </a:rPr>
                        <a:t>Input to/Output </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521" marR="3521" marT="352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b"/>
                      <a:r>
                        <a:rPr lang="en-US" sz="900" u="none" strike="noStrike" dirty="0">
                          <a:effectLst/>
                          <a:latin typeface="Arial" panose="020B0604020202020204" pitchFamily="34" charset="0"/>
                          <a:cs typeface="Arial" panose="020B0604020202020204" pitchFamily="34" charset="0"/>
                        </a:rPr>
                        <a:t>4000V</a:t>
                      </a:r>
                      <a:r>
                        <a:rPr lang="en-US" altLang="zh-CN" sz="900" u="none" strike="noStrike" dirty="0">
                          <a:effectLst/>
                          <a:latin typeface="Arial" panose="020B0604020202020204" pitchFamily="34" charset="0"/>
                          <a:cs typeface="Arial" panose="020B0604020202020204" pitchFamily="34" charset="0"/>
                        </a:rPr>
                        <a:t>ac</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521" marR="3521" marT="352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167294115"/>
                  </a:ext>
                </a:extLst>
              </a:tr>
              <a:tr h="130506">
                <a:tc vMerge="1">
                  <a:txBody>
                    <a:bodyPr/>
                    <a:lstStyle/>
                    <a:p>
                      <a:endParaRPr lang="zh-CN" altLang="en-US"/>
                    </a:p>
                  </a:txBody>
                  <a:tcPr/>
                </a:tc>
                <a:tc>
                  <a:txBody>
                    <a:bodyPr/>
                    <a:lstStyle/>
                    <a:p>
                      <a:pPr algn="l" fontAlgn="b"/>
                      <a:r>
                        <a:rPr lang="en-US" sz="900" u="none" strike="noStrike" dirty="0">
                          <a:effectLst/>
                          <a:latin typeface="Arial" panose="020B0604020202020204" pitchFamily="34" charset="0"/>
                          <a:cs typeface="Arial" panose="020B0604020202020204" pitchFamily="34" charset="0"/>
                        </a:rPr>
                        <a:t>Input to/Ground </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521" marR="3521" marT="352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b"/>
                      <a:r>
                        <a:rPr lang="en-US" sz="900" u="none" strike="noStrike" dirty="0">
                          <a:effectLst/>
                          <a:latin typeface="Arial" panose="020B0604020202020204" pitchFamily="34" charset="0"/>
                          <a:cs typeface="Arial" panose="020B0604020202020204" pitchFamily="34" charset="0"/>
                        </a:rPr>
                        <a:t>4000V</a:t>
                      </a:r>
                      <a:r>
                        <a:rPr lang="en-US" altLang="zh-CN" sz="900" u="none" strike="noStrike" dirty="0">
                          <a:effectLst/>
                          <a:latin typeface="Arial" panose="020B0604020202020204" pitchFamily="34" charset="0"/>
                          <a:cs typeface="Arial" panose="020B0604020202020204" pitchFamily="34" charset="0"/>
                        </a:rPr>
                        <a:t>ac</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521" marR="3521" marT="352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292861973"/>
                  </a:ext>
                </a:extLst>
              </a:tr>
              <a:tr h="130506">
                <a:tc vMerge="1">
                  <a:txBody>
                    <a:bodyPr/>
                    <a:lstStyle/>
                    <a:p>
                      <a:endParaRPr lang="zh-CN" altLang="en-US"/>
                    </a:p>
                  </a:txBody>
                  <a:tcPr/>
                </a:tc>
                <a:tc>
                  <a:txBody>
                    <a:bodyPr/>
                    <a:lstStyle/>
                    <a:p>
                      <a:pPr algn="l" fontAlgn="b"/>
                      <a:r>
                        <a:rPr lang="en-US" sz="900" u="none" strike="noStrike" dirty="0">
                          <a:effectLst/>
                          <a:latin typeface="Arial" panose="020B0604020202020204" pitchFamily="34" charset="0"/>
                          <a:cs typeface="Arial" panose="020B0604020202020204" pitchFamily="34" charset="0"/>
                        </a:rPr>
                        <a:t>Output to/Ground</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521" marR="3521" marT="352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l" fontAlgn="b"/>
                      <a:r>
                        <a:rPr lang="en-US" sz="900" u="none" strike="noStrike" dirty="0">
                          <a:effectLst/>
                          <a:latin typeface="Arial" panose="020B0604020202020204" pitchFamily="34" charset="0"/>
                          <a:cs typeface="Arial" panose="020B0604020202020204" pitchFamily="34" charset="0"/>
                        </a:rPr>
                        <a:t>4000V</a:t>
                      </a:r>
                      <a:r>
                        <a:rPr lang="en-US" altLang="zh-CN" sz="900" u="none" strike="noStrike" dirty="0">
                          <a:effectLst/>
                          <a:latin typeface="Arial" panose="020B0604020202020204" pitchFamily="34" charset="0"/>
                          <a:cs typeface="Arial" panose="020B0604020202020204" pitchFamily="34" charset="0"/>
                        </a:rPr>
                        <a:t>ac</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3521" marR="3521" marT="352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190157128"/>
                  </a:ext>
                </a:extLst>
              </a:tr>
            </a:tbl>
          </a:graphicData>
        </a:graphic>
      </p:graphicFrame>
      <p:sp>
        <p:nvSpPr>
          <p:cNvPr id="57" name="文本框 56">
            <a:extLst>
              <a:ext uri="{FF2B5EF4-FFF2-40B4-BE49-F238E27FC236}">
                <a16:creationId xmlns:a16="http://schemas.microsoft.com/office/drawing/2014/main" xmlns="" id="{0D1044D8-7985-44E5-B441-D9AB4EEFD55C}"/>
              </a:ext>
            </a:extLst>
          </p:cNvPr>
          <p:cNvSpPr txBox="1"/>
          <p:nvPr/>
        </p:nvSpPr>
        <p:spPr>
          <a:xfrm>
            <a:off x="171456" y="3920926"/>
            <a:ext cx="3546112" cy="307777"/>
          </a:xfrm>
          <a:prstGeom prst="rect">
            <a:avLst/>
          </a:prstGeom>
          <a:noFill/>
        </p:spPr>
        <p:txBody>
          <a:bodyPr wrap="square" rtlCol="0">
            <a:spAutoFit/>
          </a:bodyPr>
          <a:lstStyle/>
          <a:p>
            <a:r>
              <a:rPr lang="en-US" altLang="zh-CN" sz="700" i="1" dirty="0">
                <a:latin typeface="Arial" panose="020B0604020202020204" pitchFamily="34" charset="0"/>
                <a:cs typeface="Arial" panose="020B0604020202020204" pitchFamily="34" charset="0"/>
              </a:rPr>
              <a:t>Criteria A:</a:t>
            </a:r>
            <a:r>
              <a:rPr lang="zh-CN" altLang="en-US" sz="700" i="1" dirty="0">
                <a:latin typeface="Arial" panose="020B0604020202020204" pitchFamily="34" charset="0"/>
                <a:cs typeface="Arial" panose="020B0604020202020204" pitchFamily="34" charset="0"/>
              </a:rPr>
              <a:t> </a:t>
            </a:r>
            <a:r>
              <a:rPr lang="en-US" altLang="zh-CN" sz="700" i="1" dirty="0">
                <a:latin typeface="Arial" panose="020B0604020202020204" pitchFamily="34" charset="0"/>
                <a:cs typeface="Arial" panose="020B0604020202020204" pitchFamily="34" charset="0"/>
              </a:rPr>
              <a:t>Normal operation within spec limit</a:t>
            </a:r>
          </a:p>
          <a:p>
            <a:r>
              <a:rPr lang="en-US" altLang="zh-CN" sz="700" i="1" dirty="0">
                <a:latin typeface="Arial" panose="020B0604020202020204" pitchFamily="34" charset="0"/>
                <a:cs typeface="Arial" panose="020B0604020202020204" pitchFamily="34" charset="0"/>
              </a:rPr>
              <a:t>Criteria B: Out of regulation or restart to normal operation after test</a:t>
            </a:r>
            <a:endParaRPr lang="zh-CN" altLang="en-US" sz="700" i="1" dirty="0">
              <a:latin typeface="Arial" panose="020B0604020202020204" pitchFamily="34" charset="0"/>
              <a:cs typeface="Arial" panose="020B0604020202020204" pitchFamily="34" charset="0"/>
            </a:endParaRPr>
          </a:p>
        </p:txBody>
      </p:sp>
      <p:sp>
        <p:nvSpPr>
          <p:cNvPr id="58" name="文本框 57">
            <a:extLst>
              <a:ext uri="{FF2B5EF4-FFF2-40B4-BE49-F238E27FC236}">
                <a16:creationId xmlns:a16="http://schemas.microsoft.com/office/drawing/2014/main" xmlns="" id="{FA37AF78-93B9-4771-9AC0-1256E0120083}"/>
              </a:ext>
            </a:extLst>
          </p:cNvPr>
          <p:cNvSpPr txBox="1"/>
          <p:nvPr/>
        </p:nvSpPr>
        <p:spPr>
          <a:xfrm>
            <a:off x="196667" y="5839141"/>
            <a:ext cx="3546112" cy="200055"/>
          </a:xfrm>
          <a:prstGeom prst="rect">
            <a:avLst/>
          </a:prstGeom>
          <a:noFill/>
        </p:spPr>
        <p:txBody>
          <a:bodyPr wrap="square" rtlCol="0">
            <a:spAutoFit/>
          </a:bodyPr>
          <a:lstStyle/>
          <a:p>
            <a:r>
              <a:rPr lang="en-US" altLang="zh-CN" sz="700" b="0" i="0" u="none" strike="noStrike" baseline="0" dirty="0">
                <a:solidFill>
                  <a:srgbClr val="000000"/>
                </a:solidFill>
                <a:latin typeface="Arial" panose="020B0604020202020204" pitchFamily="34" charset="0"/>
                <a:cs typeface="Arial" panose="020B0604020202020204" pitchFamily="34" charset="0"/>
              </a:rPr>
              <a:t>*</a:t>
            </a:r>
            <a:r>
              <a:rPr lang="en-US" altLang="zh-CN" sz="700" b="0" i="1" u="none" strike="noStrike" baseline="0" dirty="0">
                <a:solidFill>
                  <a:srgbClr val="000000"/>
                </a:solidFill>
                <a:latin typeface="Arial" panose="020B0604020202020204" pitchFamily="34" charset="0"/>
                <a:cs typeface="Arial" panose="020B0604020202020204" pitchFamily="34" charset="0"/>
              </a:rPr>
              <a:t>Compliance only, contact </a:t>
            </a:r>
            <a:r>
              <a:rPr lang="en-US" altLang="zh-CN" sz="700" b="0" i="1" u="none" strike="noStrike" baseline="0" dirty="0" smtClean="0">
                <a:solidFill>
                  <a:srgbClr val="000000"/>
                </a:solidFill>
                <a:latin typeface="Arial" panose="020B0604020202020204" pitchFamily="34" charset="0"/>
                <a:cs typeface="Arial" panose="020B0604020202020204" pitchFamily="34" charset="0"/>
              </a:rPr>
              <a:t> BluTek Power, Inc. for </a:t>
            </a:r>
            <a:r>
              <a:rPr lang="en-US" altLang="zh-CN" sz="700" b="0" i="1" u="none" strike="noStrike" baseline="0" dirty="0">
                <a:solidFill>
                  <a:srgbClr val="000000"/>
                </a:solidFill>
                <a:latin typeface="Arial" panose="020B0604020202020204" pitchFamily="34" charset="0"/>
                <a:cs typeface="Arial" panose="020B0604020202020204" pitchFamily="34" charset="0"/>
              </a:rPr>
              <a:t>detailed safety certifications </a:t>
            </a:r>
            <a:endParaRPr lang="zh-CN" altLang="en-US" sz="700" i="1" dirty="0">
              <a:latin typeface="Arial" panose="020B0604020202020204" pitchFamily="34" charset="0"/>
              <a:cs typeface="Arial" panose="020B0604020202020204" pitchFamily="34" charset="0"/>
            </a:endParaRPr>
          </a:p>
        </p:txBody>
      </p:sp>
      <p:sp>
        <p:nvSpPr>
          <p:cNvPr id="4" name="文本框 12">
            <a:extLst>
              <a:ext uri="{FF2B5EF4-FFF2-40B4-BE49-F238E27FC236}">
                <a16:creationId xmlns:a16="http://schemas.microsoft.com/office/drawing/2014/main" xmlns="" id="{082428F5-30B0-7E4C-B498-537A13267667}"/>
              </a:ext>
            </a:extLst>
          </p:cNvPr>
          <p:cNvSpPr txBox="1"/>
          <p:nvPr/>
        </p:nvSpPr>
        <p:spPr>
          <a:xfrm>
            <a:off x="343399" y="307085"/>
            <a:ext cx="4216944" cy="276999"/>
          </a:xfrm>
          <a:prstGeom prst="rect">
            <a:avLst/>
          </a:prstGeom>
          <a:noFill/>
        </p:spPr>
        <p:txBody>
          <a:bodyPr wrap="square" rtlCol="0">
            <a:spAutoFit/>
          </a:bodyPr>
          <a:lstStyle/>
          <a:p>
            <a:r>
              <a:rPr lang="en-US" altLang="zh-CN" sz="1200" b="1" dirty="0">
                <a:solidFill>
                  <a:schemeClr val="accent6"/>
                </a:solidFill>
                <a:latin typeface="Arial" panose="020B0604020202020204" pitchFamily="34" charset="0"/>
                <a:cs typeface="Arial" panose="020B0604020202020204" pitchFamily="34" charset="0"/>
              </a:rPr>
              <a:t>High Voltage DC/DC for Solar/ESS Application</a:t>
            </a:r>
            <a:endParaRPr lang="zh-CN" altLang="en-US" sz="1200" b="1" dirty="0">
              <a:solidFill>
                <a:schemeClr val="accent6"/>
              </a:solidFill>
              <a:latin typeface="Arial" panose="020B0604020202020204" pitchFamily="34" charset="0"/>
              <a:cs typeface="Arial" panose="020B0604020202020204" pitchFamily="34" charset="0"/>
            </a:endParaRPr>
          </a:p>
        </p:txBody>
      </p:sp>
      <p:sp>
        <p:nvSpPr>
          <p:cNvPr id="5" name="文本框 38">
            <a:extLst>
              <a:ext uri="{FF2B5EF4-FFF2-40B4-BE49-F238E27FC236}">
                <a16:creationId xmlns:a16="http://schemas.microsoft.com/office/drawing/2014/main" xmlns="" id="{DD2D6417-E42B-3C19-60E0-549D10145695}"/>
              </a:ext>
            </a:extLst>
          </p:cNvPr>
          <p:cNvSpPr txBox="1"/>
          <p:nvPr/>
        </p:nvSpPr>
        <p:spPr>
          <a:xfrm>
            <a:off x="208368" y="9657869"/>
            <a:ext cx="3987711" cy="215444"/>
          </a:xfrm>
          <a:prstGeom prst="rect">
            <a:avLst/>
          </a:prstGeom>
          <a:noFill/>
        </p:spPr>
        <p:txBody>
          <a:bodyPr wrap="square" rtlCol="0">
            <a:spAutoFit/>
          </a:bodyPr>
          <a:lstStyle/>
          <a:p>
            <a:r>
              <a:rPr lang="en-US" altLang="zh-CN" sz="800" i="1" dirty="0"/>
              <a:t>All parameters are set at 25℃ ambient unless other specified. Version A04, Feb, 2026</a:t>
            </a:r>
            <a:endParaRPr lang="zh-CN" altLang="en-US" sz="800" i="1" dirty="0"/>
          </a:p>
        </p:txBody>
      </p:sp>
      <p:sp>
        <p:nvSpPr>
          <p:cNvPr id="25" name="文本框 17">
            <a:extLst>
              <a:ext uri="{FF2B5EF4-FFF2-40B4-BE49-F238E27FC236}">
                <a16:creationId xmlns:a16="http://schemas.microsoft.com/office/drawing/2014/main" xmlns="" id="{3A8E5F3E-4BAB-4FCA-8C72-E5A5A49994E3}"/>
              </a:ext>
            </a:extLst>
          </p:cNvPr>
          <p:cNvSpPr txBox="1"/>
          <p:nvPr/>
        </p:nvSpPr>
        <p:spPr>
          <a:xfrm>
            <a:off x="314823" y="0"/>
            <a:ext cx="4654051" cy="400110"/>
          </a:xfrm>
          <a:prstGeom prst="rect">
            <a:avLst/>
          </a:prstGeom>
          <a:noFill/>
        </p:spPr>
        <p:txBody>
          <a:bodyPr wrap="square" rtlCol="0">
            <a:spAutoFit/>
          </a:bodyPr>
          <a:lstStyle/>
          <a:p>
            <a:r>
              <a:rPr lang="en-US" altLang="zh-CN" sz="2000" b="1" i="1" dirty="0" smtClean="0">
                <a:solidFill>
                  <a:schemeClr val="accent6"/>
                </a:solidFill>
                <a:latin typeface="Arial" panose="020B0604020202020204" pitchFamily="34" charset="0"/>
                <a:cs typeface="Arial" panose="020B0604020202020204" pitchFamily="34" charset="0"/>
              </a:rPr>
              <a:t>Model: BPD-HNS360</a:t>
            </a:r>
            <a:endParaRPr lang="zh-CN" altLang="en-US" sz="2000" b="1" i="1" dirty="0">
              <a:solidFill>
                <a:schemeClr val="accent6"/>
              </a:solidFill>
              <a:latin typeface="Arial" panose="020B0604020202020204" pitchFamily="34" charset="0"/>
              <a:cs typeface="Arial" panose="020B0604020202020204" pitchFamily="34" charset="0"/>
            </a:endParaRPr>
          </a:p>
        </p:txBody>
      </p:sp>
      <p:pic>
        <p:nvPicPr>
          <p:cNvPr id="26" name="图片 6">
            <a:extLst>
              <a:ext uri="{FF2B5EF4-FFF2-40B4-BE49-F238E27FC236}">
                <a16:creationId xmlns="" xmlns:a16="http://schemas.microsoft.com/office/drawing/2014/main" id="{9F18202A-C855-11FB-B4F6-EAF2BBFB3BE4}"/>
              </a:ext>
            </a:extLst>
          </p:cNvPr>
          <p:cNvPicPr>
            <a:picLocks noChangeAspect="1"/>
          </p:cNvPicPr>
          <p:nvPr/>
        </p:nvPicPr>
        <p:blipFill>
          <a:blip r:embed="rId2" cstate="print"/>
          <a:stretch>
            <a:fillRect/>
          </a:stretch>
        </p:blipFill>
        <p:spPr>
          <a:xfrm>
            <a:off x="5181600" y="124193"/>
            <a:ext cx="1309816" cy="780067"/>
          </a:xfrm>
          <a:prstGeom prst="rect">
            <a:avLst/>
          </a:prstGeom>
        </p:spPr>
      </p:pic>
      <p:sp>
        <p:nvSpPr>
          <p:cNvPr id="27" name="文本框 21"/>
          <p:cNvSpPr txBox="1"/>
          <p:nvPr/>
        </p:nvSpPr>
        <p:spPr>
          <a:xfrm>
            <a:off x="4219911" y="9185255"/>
            <a:ext cx="2522220" cy="461665"/>
          </a:xfrm>
          <a:prstGeom prst="rect">
            <a:avLst/>
          </a:prstGeom>
          <a:noFill/>
        </p:spPr>
        <p:txBody>
          <a:bodyPr wrap="square" rtlCol="0">
            <a:spAutoFit/>
          </a:bodyPr>
          <a:lstStyle/>
          <a:p>
            <a:pPr algn="r"/>
            <a:r>
              <a:rPr lang="en-US" altLang="zh-CN" sz="1200" i="1" dirty="0" smtClean="0"/>
              <a:t>Phone: (973) 594-1800                                                 </a:t>
            </a:r>
            <a:r>
              <a:rPr lang="en-US" altLang="zh-CN" sz="1200" i="1" dirty="0" smtClean="0">
                <a:solidFill>
                  <a:schemeClr val="accent6"/>
                </a:solidFill>
              </a:rPr>
              <a:t>Salesteam@BluTekPower.com</a:t>
            </a:r>
            <a:endParaRPr lang="zh-CN" altLang="en-US" sz="1200" i="1" dirty="0">
              <a:solidFill>
                <a:schemeClr val="accent6"/>
              </a:solidFill>
            </a:endParaRPr>
          </a:p>
        </p:txBody>
      </p:sp>
      <p:sp>
        <p:nvSpPr>
          <p:cNvPr id="28" name="文本框 9">
            <a:extLst>
              <a:ext uri="{FF2B5EF4-FFF2-40B4-BE49-F238E27FC236}">
                <a16:creationId xmlns="" xmlns:a16="http://schemas.microsoft.com/office/drawing/2014/main" id="{2397F80B-E006-1420-B82A-F7D326CA4814}"/>
              </a:ext>
            </a:extLst>
          </p:cNvPr>
          <p:cNvSpPr txBox="1"/>
          <p:nvPr/>
        </p:nvSpPr>
        <p:spPr>
          <a:xfrm>
            <a:off x="4450080" y="9690556"/>
            <a:ext cx="2407920" cy="215444"/>
          </a:xfrm>
          <a:prstGeom prst="rect">
            <a:avLst/>
          </a:prstGeom>
          <a:noFill/>
        </p:spPr>
        <p:txBody>
          <a:bodyPr wrap="square" rtlCol="0">
            <a:spAutoFit/>
          </a:bodyPr>
          <a:lstStyle/>
          <a:p>
            <a:r>
              <a:rPr lang="en-US" altLang="zh-CN" sz="800" i="1" dirty="0"/>
              <a:t>Confidential, Copyright reserved by </a:t>
            </a:r>
            <a:r>
              <a:rPr lang="en-US" altLang="zh-CN" sz="800" i="1" dirty="0" smtClean="0"/>
              <a:t>BluTek Power, Inc.</a:t>
            </a:r>
            <a:endParaRPr lang="zh-CN" altLang="en-US" sz="800" i="1" dirty="0"/>
          </a:p>
        </p:txBody>
      </p:sp>
    </p:spTree>
    <p:extLst>
      <p:ext uri="{BB962C8B-B14F-4D97-AF65-F5344CB8AC3E}">
        <p14:creationId xmlns:p14="http://schemas.microsoft.com/office/powerpoint/2010/main" xmlns="" val="1444297458"/>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a:extLst>
              <a:ext uri="{FF2B5EF4-FFF2-40B4-BE49-F238E27FC236}">
                <a16:creationId xmlns:a16="http://schemas.microsoft.com/office/drawing/2014/main" xmlns="" id="{05B6B9E3-05C7-D603-5B0C-5D5263A661B9}"/>
              </a:ext>
            </a:extLst>
          </p:cNvPr>
          <p:cNvSpPr txBox="1"/>
          <p:nvPr/>
        </p:nvSpPr>
        <p:spPr>
          <a:xfrm>
            <a:off x="236747" y="1170326"/>
            <a:ext cx="2803345" cy="276999"/>
          </a:xfrm>
          <a:prstGeom prst="rect">
            <a:avLst/>
          </a:prstGeom>
          <a:noFill/>
        </p:spPr>
        <p:txBody>
          <a:bodyPr wrap="square" rtlCol="0">
            <a:spAutoFit/>
          </a:bodyPr>
          <a:lstStyle/>
          <a:p>
            <a:r>
              <a:rPr lang="en-US" altLang="zh-CN" sz="1200" b="1" i="1" dirty="0">
                <a:solidFill>
                  <a:schemeClr val="accent6"/>
                </a:solidFill>
                <a:latin typeface="Arial" panose="020B0604020202020204" pitchFamily="34" charset="0"/>
                <a:cs typeface="Arial" panose="020B0604020202020204" pitchFamily="34" charset="0"/>
              </a:rPr>
              <a:t>Environmental</a:t>
            </a:r>
            <a:endParaRPr lang="zh-CN" altLang="en-US" sz="1200" b="1" i="1" dirty="0">
              <a:solidFill>
                <a:schemeClr val="accent6"/>
              </a:solidFill>
              <a:latin typeface="Arial" panose="020B0604020202020204" pitchFamily="34" charset="0"/>
              <a:cs typeface="Arial" panose="020B0604020202020204" pitchFamily="34" charset="0"/>
            </a:endParaRPr>
          </a:p>
        </p:txBody>
      </p:sp>
      <p:graphicFrame>
        <p:nvGraphicFramePr>
          <p:cNvPr id="7" name="表格 6">
            <a:extLst>
              <a:ext uri="{FF2B5EF4-FFF2-40B4-BE49-F238E27FC236}">
                <a16:creationId xmlns:a16="http://schemas.microsoft.com/office/drawing/2014/main" xmlns="" id="{3507EA3C-7E34-1C03-7B67-E6695D067D66}"/>
              </a:ext>
            </a:extLst>
          </p:cNvPr>
          <p:cNvGraphicFramePr>
            <a:graphicFrameLocks noGrp="1"/>
          </p:cNvGraphicFramePr>
          <p:nvPr>
            <p:extLst>
              <p:ext uri="{D42A27DB-BD31-4B8C-83A1-F6EECF244321}">
                <p14:modId xmlns:p14="http://schemas.microsoft.com/office/powerpoint/2010/main" xmlns="" val="1192058210"/>
              </p:ext>
            </p:extLst>
          </p:nvPr>
        </p:nvGraphicFramePr>
        <p:xfrm>
          <a:off x="208369" y="1560775"/>
          <a:ext cx="6369824" cy="1529552"/>
        </p:xfrm>
        <a:graphic>
          <a:graphicData uri="http://schemas.openxmlformats.org/drawingml/2006/table">
            <a:tbl>
              <a:tblPr>
                <a:tableStyleId>{5C22544A-7EE6-4342-B048-85BDC9FD1C3A}</a:tableStyleId>
              </a:tblPr>
              <a:tblGrid>
                <a:gridCol w="1321981">
                  <a:extLst>
                    <a:ext uri="{9D8B030D-6E8A-4147-A177-3AD203B41FA5}">
                      <a16:colId xmlns:a16="http://schemas.microsoft.com/office/drawing/2014/main" xmlns="" val="2508767862"/>
                    </a:ext>
                  </a:extLst>
                </a:gridCol>
                <a:gridCol w="920750">
                  <a:extLst>
                    <a:ext uri="{9D8B030D-6E8A-4147-A177-3AD203B41FA5}">
                      <a16:colId xmlns:a16="http://schemas.microsoft.com/office/drawing/2014/main" xmlns="" val="3080901690"/>
                    </a:ext>
                  </a:extLst>
                </a:gridCol>
                <a:gridCol w="609600">
                  <a:extLst>
                    <a:ext uri="{9D8B030D-6E8A-4147-A177-3AD203B41FA5}">
                      <a16:colId xmlns:a16="http://schemas.microsoft.com/office/drawing/2014/main" xmlns="" val="3558785551"/>
                    </a:ext>
                  </a:extLst>
                </a:gridCol>
                <a:gridCol w="1377950">
                  <a:extLst>
                    <a:ext uri="{9D8B030D-6E8A-4147-A177-3AD203B41FA5}">
                      <a16:colId xmlns:a16="http://schemas.microsoft.com/office/drawing/2014/main" xmlns="" val="4080850535"/>
                    </a:ext>
                  </a:extLst>
                </a:gridCol>
                <a:gridCol w="2139543">
                  <a:extLst>
                    <a:ext uri="{9D8B030D-6E8A-4147-A177-3AD203B41FA5}">
                      <a16:colId xmlns:a16="http://schemas.microsoft.com/office/drawing/2014/main" xmlns="" val="2240042290"/>
                    </a:ext>
                  </a:extLst>
                </a:gridCol>
              </a:tblGrid>
              <a:tr h="123386">
                <a:tc>
                  <a:txBody>
                    <a:bodyPr/>
                    <a:lstStyle/>
                    <a:p>
                      <a:pPr algn="ctr" fontAlgn="b"/>
                      <a:r>
                        <a:rPr lang="en-US" altLang="zh-CN" sz="900" b="1"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Function</a:t>
                      </a:r>
                      <a:endParaRPr lang="en-US" sz="900" b="1"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1" u="none" strike="noStrike">
                          <a:effectLst/>
                          <a:latin typeface="Arial" panose="020B0604020202020204" pitchFamily="34" charset="0"/>
                          <a:cs typeface="Arial" panose="020B0604020202020204" pitchFamily="34" charset="0"/>
                        </a:rPr>
                        <a:t>Min</a:t>
                      </a:r>
                      <a:endParaRPr lang="en-US" sz="9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1" u="none" strike="noStrike">
                          <a:effectLst/>
                          <a:latin typeface="Arial" panose="020B0604020202020204" pitchFamily="34" charset="0"/>
                          <a:cs typeface="Arial" panose="020B0604020202020204" pitchFamily="34" charset="0"/>
                        </a:rPr>
                        <a:t>Typical</a:t>
                      </a:r>
                      <a:endParaRPr lang="en-US" sz="9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rPr>
                        <a:t>Max</a:t>
                      </a:r>
                      <a:endParaRPr lang="en-US" sz="9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1" u="none" strike="noStrike">
                          <a:effectLst/>
                          <a:latin typeface="Arial" panose="020B0604020202020204" pitchFamily="34" charset="0"/>
                          <a:cs typeface="Arial" panose="020B0604020202020204" pitchFamily="34" charset="0"/>
                        </a:rPr>
                        <a:t>Condition</a:t>
                      </a:r>
                      <a:endParaRPr lang="en-US" sz="9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484104232"/>
                  </a:ext>
                </a:extLst>
              </a:tr>
              <a:tr h="88693">
                <a:tc>
                  <a:txBody>
                    <a:bodyPr/>
                    <a:lstStyle/>
                    <a:p>
                      <a:pPr algn="ctr" fontAlgn="b"/>
                      <a:r>
                        <a:rPr lang="en-US" altLang="zh-CN" sz="900" u="none" strike="noStrike">
                          <a:effectLst/>
                          <a:latin typeface="Arial" panose="020B0604020202020204" pitchFamily="34" charset="0"/>
                          <a:cs typeface="Arial" panose="020B0604020202020204" pitchFamily="34" charset="0"/>
                        </a:rPr>
                        <a:t>Operation Temperature</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rPr>
                        <a:t>-20</a:t>
                      </a:r>
                      <a:r>
                        <a:rPr lang="zh-CN" altLang="en-US" sz="900">
                          <a:solidFill>
                            <a:schemeClr val="dk1"/>
                          </a:solidFill>
                          <a:latin typeface="Arial" panose="020B0604020202020204" pitchFamily="34" charset="0"/>
                          <a:cs typeface="Arial" panose="020B0604020202020204" pitchFamily="34" charset="0"/>
                        </a:rPr>
                        <a:t>℃</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rPr>
                        <a:t>70</a:t>
                      </a:r>
                      <a:r>
                        <a:rPr lang="zh-CN" altLang="en-US" sz="900">
                          <a:solidFill>
                            <a:schemeClr val="dk1"/>
                          </a:solidFill>
                          <a:latin typeface="Arial" panose="020B0604020202020204" pitchFamily="34" charset="0"/>
                          <a:cs typeface="Arial" panose="020B0604020202020204" pitchFamily="34" charset="0"/>
                        </a:rPr>
                        <a:t>℃</a:t>
                      </a:r>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rPr>
                        <a:t>See power derating curve</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74686363"/>
                  </a:ext>
                </a:extLst>
              </a:tr>
              <a:tr h="88693">
                <a:tc>
                  <a:txBody>
                    <a:bodyPr/>
                    <a:lstStyle/>
                    <a:p>
                      <a:pPr algn="ctr" fontAlgn="b"/>
                      <a:r>
                        <a:rPr lang="en-US" altLang="zh-CN"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rPr>
                        <a:t>Operation Humidity</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dirty="0">
                          <a:effectLst/>
                          <a:latin typeface="Arial" panose="020B0604020202020204" pitchFamily="34" charset="0"/>
                          <a:cs typeface="Arial" panose="020B0604020202020204" pitchFamily="34" charset="0"/>
                        </a:rPr>
                        <a:t>10%RH</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90%RH</a:t>
                      </a:r>
                      <a:endParaRPr lang="zh-CN" alt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rPr>
                        <a:t>Non-condensing</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364052781"/>
                  </a:ext>
                </a:extLst>
              </a:tr>
              <a:tr h="88693">
                <a:tc>
                  <a:txBody>
                    <a:bodyPr/>
                    <a:lstStyle/>
                    <a:p>
                      <a:pPr algn="ctr" fontAlgn="b"/>
                      <a:r>
                        <a:rPr lang="en-US" altLang="zh-CN"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rPr>
                        <a:t>Storage Temperature</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rPr>
                        <a:t>-40</a:t>
                      </a:r>
                      <a:r>
                        <a:rPr lang="zh-CN" altLang="en-US" sz="900">
                          <a:solidFill>
                            <a:schemeClr val="dk1"/>
                          </a:solidFill>
                          <a:latin typeface="Arial" panose="020B0604020202020204" pitchFamily="34" charset="0"/>
                          <a:cs typeface="Arial" panose="020B0604020202020204" pitchFamily="34" charset="0"/>
                        </a:rPr>
                        <a:t>℃</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rPr>
                        <a:t>70</a:t>
                      </a:r>
                      <a:r>
                        <a:rPr lang="zh-CN" altLang="en-US" sz="900">
                          <a:solidFill>
                            <a:schemeClr val="dk1"/>
                          </a:solidFill>
                          <a:latin typeface="Arial" panose="020B0604020202020204" pitchFamily="34" charset="0"/>
                          <a:cs typeface="Arial" panose="020B0604020202020204" pitchFamily="34" charset="0"/>
                        </a:rPr>
                        <a:t>℃</a:t>
                      </a:r>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474130801"/>
                  </a:ext>
                </a:extLst>
              </a:tr>
              <a:tr h="88693">
                <a:tc>
                  <a:txBody>
                    <a:bodyPr/>
                    <a:lstStyle/>
                    <a:p>
                      <a:pPr marL="0" marR="0" lvl="0" indent="0" algn="ctr" defTabSz="685800" rtl="0" eaLnBrk="1" fontAlgn="b" latinLnBrk="0" hangingPunct="1">
                        <a:lnSpc>
                          <a:spcPct val="100000"/>
                        </a:lnSpc>
                        <a:spcBef>
                          <a:spcPct val="0"/>
                        </a:spcBef>
                        <a:spcAft>
                          <a:spcPct val="0"/>
                        </a:spcAft>
                        <a:buClrTx/>
                        <a:buSzTx/>
                        <a:buFontTx/>
                        <a:buNone/>
                        <a:defRPr/>
                      </a:pPr>
                      <a:r>
                        <a:rPr lang="en-US" altLang="zh-CN" sz="900" b="0" i="0" u="none" strike="noStrike">
                          <a:solidFill>
                            <a:srgbClr val="000000"/>
                          </a:solidFill>
                          <a:effectLst/>
                          <a:latin typeface="Arial" panose="020B0604020202020204" pitchFamily="34" charset="0"/>
                          <a:ea typeface="+mn-ea"/>
                          <a:cs typeface="Arial" panose="020B0604020202020204" pitchFamily="34" charset="0"/>
                        </a:rPr>
                        <a:t>Storage Humidity</a:t>
                      </a: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u="none" strike="noStrike">
                          <a:effectLst/>
                          <a:latin typeface="Arial" panose="020B0604020202020204" pitchFamily="34" charset="0"/>
                          <a:cs typeface="Arial" panose="020B0604020202020204" pitchFamily="34" charset="0"/>
                        </a:rPr>
                        <a:t>10%</a:t>
                      </a:r>
                      <a:r>
                        <a:rPr lang="en-US" altLang="zh-CN" sz="900" u="none" strike="noStrike">
                          <a:effectLst/>
                          <a:latin typeface="Arial" panose="020B0604020202020204" pitchFamily="34" charset="0"/>
                          <a:cs typeface="Arial" panose="020B0604020202020204" pitchFamily="34" charset="0"/>
                        </a:rPr>
                        <a:t>RH</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rPr>
                        <a:t>90%RH</a:t>
                      </a:r>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rPr>
                        <a:t>Non-condensing</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250884245"/>
                  </a:ext>
                </a:extLst>
              </a:tr>
              <a:tr h="88693">
                <a:tc>
                  <a:txBody>
                    <a:bodyPr/>
                    <a:lstStyle/>
                    <a:p>
                      <a:pPr marL="0" marR="0" lvl="0" indent="0" algn="ctr" defTabSz="685800" rtl="0" eaLnBrk="1" fontAlgn="b" latinLnBrk="0" hangingPunct="1">
                        <a:lnSpc>
                          <a:spcPct val="100000"/>
                        </a:lnSpc>
                        <a:spcBef>
                          <a:spcPct val="0"/>
                        </a:spcBef>
                        <a:spcAft>
                          <a:spcPct val="0"/>
                        </a:spcAft>
                        <a:buClrTx/>
                        <a:buSzTx/>
                        <a:buFontTx/>
                        <a:buNone/>
                        <a:defRPr/>
                      </a:pPr>
                      <a:r>
                        <a:rPr lang="en-US" altLang="zh-CN" sz="900" b="0" i="0" u="none" strike="noStrike">
                          <a:solidFill>
                            <a:srgbClr val="000000"/>
                          </a:solidFill>
                          <a:effectLst/>
                          <a:latin typeface="Arial" panose="020B0604020202020204" pitchFamily="34" charset="0"/>
                          <a:ea typeface="+mn-ea"/>
                          <a:cs typeface="Arial" panose="020B0604020202020204" pitchFamily="34" charset="0"/>
                        </a:rPr>
                        <a:t>Operation Altitude</a:t>
                      </a: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rPr>
                        <a:t>5000m</a:t>
                      </a:r>
                      <a:r>
                        <a:rPr lang="zh-CN" altLang="en-US" sz="900" b="0" i="0" u="none" strike="noStrike">
                          <a:solidFill>
                            <a:srgbClr val="000000"/>
                          </a:solidFill>
                          <a:effectLst/>
                          <a:latin typeface="Arial" panose="020B0604020202020204" pitchFamily="34" charset="0"/>
                          <a:ea typeface="+mn-ea"/>
                          <a:cs typeface="Arial" panose="020B0604020202020204" pitchFamily="34" charset="0"/>
                        </a:rPr>
                        <a:t> </a:t>
                      </a:r>
                      <a:r>
                        <a:rPr lang="en-US" altLang="zh-CN" sz="900" b="0" i="0" u="none" strike="noStrike">
                          <a:solidFill>
                            <a:srgbClr val="000000"/>
                          </a:solidFill>
                          <a:effectLst/>
                          <a:latin typeface="Arial" panose="020B0604020202020204" pitchFamily="34" charset="0"/>
                          <a:ea typeface="+mn-ea"/>
                          <a:cs typeface="Arial" panose="020B0604020202020204" pitchFamily="34" charset="0"/>
                        </a:rPr>
                        <a:t>or 16,405</a:t>
                      </a:r>
                      <a:r>
                        <a:rPr lang="zh-CN" altLang="en-US" sz="900" b="0" i="0" u="none" strike="noStrike">
                          <a:solidFill>
                            <a:srgbClr val="000000"/>
                          </a:solidFill>
                          <a:effectLst/>
                          <a:latin typeface="Arial" panose="020B0604020202020204" pitchFamily="34" charset="0"/>
                          <a:ea typeface="+mn-ea"/>
                          <a:cs typeface="Arial" panose="020B0604020202020204" pitchFamily="34" charset="0"/>
                        </a:rPr>
                        <a:t> </a:t>
                      </a:r>
                      <a:r>
                        <a:rPr lang="en-US" altLang="zh-CN" sz="900" b="0" i="0" u="none" strike="noStrike">
                          <a:solidFill>
                            <a:srgbClr val="000000"/>
                          </a:solidFill>
                          <a:effectLst/>
                          <a:latin typeface="Arial" panose="020B0604020202020204" pitchFamily="34" charset="0"/>
                          <a:ea typeface="+mn-ea"/>
                          <a:cs typeface="Arial" panose="020B0604020202020204" pitchFamily="34" charset="0"/>
                        </a:rPr>
                        <a:t>feet</a:t>
                      </a:r>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217273584"/>
                  </a:ext>
                </a:extLst>
              </a:tr>
              <a:tr h="88693">
                <a:tc>
                  <a:txBody>
                    <a:bodyPr/>
                    <a:lstStyle/>
                    <a:p>
                      <a:pPr marL="0" marR="0" lvl="0" indent="0" algn="ctr" defTabSz="685800" rtl="0" eaLnBrk="1" fontAlgn="b" latinLnBrk="0" hangingPunct="1">
                        <a:lnSpc>
                          <a:spcPct val="100000"/>
                        </a:lnSpc>
                        <a:spcBef>
                          <a:spcPct val="0"/>
                        </a:spcBef>
                        <a:spcAft>
                          <a:spcPct val="0"/>
                        </a:spcAft>
                        <a:buClrTx/>
                        <a:buSzTx/>
                        <a:buFontTx/>
                        <a:buNone/>
                        <a:defRPr/>
                      </a:pPr>
                      <a:r>
                        <a:rPr lang="en-US" altLang="zh-CN" sz="900" b="0" i="0" u="none" strike="noStrike">
                          <a:solidFill>
                            <a:srgbClr val="000000"/>
                          </a:solidFill>
                          <a:effectLst/>
                          <a:latin typeface="Arial" panose="020B0604020202020204" pitchFamily="34" charset="0"/>
                          <a:ea typeface="+mn-ea"/>
                          <a:cs typeface="Arial" panose="020B0604020202020204" pitchFamily="34" charset="0"/>
                        </a:rPr>
                        <a:t>Shock</a:t>
                      </a: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0" i="0" u="none" strike="noStrike" dirty="0">
                          <a:solidFill>
                            <a:srgbClr val="000000"/>
                          </a:solidFill>
                          <a:effectLst/>
                          <a:latin typeface="Arial" panose="020B0604020202020204" pitchFamily="34" charset="0"/>
                          <a:ea typeface="+mn-ea"/>
                          <a:cs typeface="Arial" panose="020B0604020202020204" pitchFamily="34" charset="0"/>
                        </a:rPr>
                        <a:t>196m/s2</a:t>
                      </a:r>
                      <a:endParaRPr lang="zh-CN" alt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algn="ctr" defTabSz="685800" rtl="0" eaLnBrk="1" fontAlgn="b" latinLnBrk="0" hangingPunct="1"/>
                      <a:r>
                        <a:rPr lang="en-US" altLang="zh-CN" sz="900" b="0" i="0" u="none" strike="noStrike" kern="1200" dirty="0">
                          <a:solidFill>
                            <a:schemeClr val="tx1"/>
                          </a:solidFill>
                          <a:effectLst/>
                          <a:latin typeface="Arial" panose="020B0604020202020204" pitchFamily="34" charset="0"/>
                          <a:ea typeface="+mn-ea"/>
                          <a:cs typeface="Arial" panose="020B0604020202020204" pitchFamily="34" charset="0"/>
                        </a:rPr>
                        <a:t>Duration: 11ms</a:t>
                      </a:r>
                      <a:r>
                        <a:rPr lang="zh-CN" altLang="en-US" sz="900" b="0" i="0" u="none" strike="noStrike" kern="1200" dirty="0">
                          <a:solidFill>
                            <a:schemeClr val="tx1"/>
                          </a:solidFill>
                          <a:effectLst/>
                          <a:latin typeface="Arial" panose="020B0604020202020204" pitchFamily="34" charset="0"/>
                          <a:ea typeface="+mn-ea"/>
                          <a:cs typeface="Arial" panose="020B0604020202020204" pitchFamily="34" charset="0"/>
                        </a:rPr>
                        <a:t>，</a:t>
                      </a:r>
                      <a:r>
                        <a:rPr lang="en-US" altLang="zh-CN" sz="900" b="0" i="0" u="none" strike="noStrike" kern="1200" dirty="0">
                          <a:solidFill>
                            <a:schemeClr val="tx1"/>
                          </a:solidFill>
                          <a:effectLst/>
                          <a:latin typeface="Arial" panose="020B0604020202020204" pitchFamily="34" charset="0"/>
                          <a:ea typeface="+mn-ea"/>
                          <a:cs typeface="Arial" panose="020B0604020202020204" pitchFamily="34" charset="0"/>
                        </a:rPr>
                        <a:t>3 times per axis along ±X, ±Y, and ±Z directions </a:t>
                      </a:r>
                      <a:r>
                        <a:rPr lang="zh-CN" altLang="en-US" sz="900" b="0" i="0" u="none" strike="noStrike" kern="1200" dirty="0">
                          <a:solidFill>
                            <a:schemeClr val="tx1"/>
                          </a:solidFill>
                          <a:effectLst/>
                          <a:latin typeface="Arial" panose="020B0604020202020204" pitchFamily="34" charset="0"/>
                          <a:ea typeface="+mn-ea"/>
                          <a:cs typeface="Arial" panose="020B0604020202020204" pitchFamily="34" charset="0"/>
                        </a:rPr>
                        <a:t>，</a:t>
                      </a:r>
                      <a:r>
                        <a:rPr lang="en-US" altLang="zh-CN" sz="900" b="0" i="0" u="none" strike="noStrike" kern="1200" dirty="0">
                          <a:solidFill>
                            <a:schemeClr val="tx1"/>
                          </a:solidFill>
                          <a:effectLst/>
                          <a:latin typeface="Arial" panose="020B0604020202020204" pitchFamily="34" charset="0"/>
                          <a:ea typeface="+mn-ea"/>
                          <a:cs typeface="Arial" panose="020B0604020202020204" pitchFamily="34" charset="0"/>
                        </a:rPr>
                        <a:t>non-packaged</a:t>
                      </a: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463818216"/>
                  </a:ext>
                </a:extLst>
              </a:tr>
              <a:tr h="0">
                <a:tc>
                  <a:txBody>
                    <a:bodyPr/>
                    <a:lstStyle/>
                    <a:p>
                      <a:pPr marL="0" marR="0" lvl="0" indent="0" algn="ctr" defTabSz="685800" rtl="0" eaLnBrk="1" fontAlgn="b" latinLnBrk="0" hangingPunct="1">
                        <a:lnSpc>
                          <a:spcPct val="100000"/>
                        </a:lnSpc>
                        <a:spcBef>
                          <a:spcPct val="0"/>
                        </a:spcBef>
                        <a:spcAft>
                          <a:spcPct val="0"/>
                        </a:spcAft>
                        <a:buClrTx/>
                        <a:buSzTx/>
                        <a:buFontTx/>
                        <a:buNone/>
                        <a:defRPr/>
                      </a:pPr>
                      <a:r>
                        <a:rPr lang="en-US" altLang="zh-CN" sz="900" b="0" i="0" u="none" strike="noStrike">
                          <a:solidFill>
                            <a:srgbClr val="000000"/>
                          </a:solidFill>
                          <a:effectLst/>
                          <a:latin typeface="Arial" panose="020B0604020202020204" pitchFamily="34" charset="0"/>
                          <a:ea typeface="+mn-ea"/>
                          <a:cs typeface="Arial" panose="020B0604020202020204" pitchFamily="34" charset="0"/>
                        </a:rPr>
                        <a:t>Vibration</a:t>
                      </a: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endParaRPr lang="zh-CN" alt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0" i="0" u="none" strike="noStrike" dirty="0">
                          <a:solidFill>
                            <a:srgbClr val="000000"/>
                          </a:solidFill>
                          <a:effectLst/>
                          <a:latin typeface="Arial" panose="020B0604020202020204" pitchFamily="34" charset="0"/>
                          <a:ea typeface="+mn-ea"/>
                          <a:cs typeface="Arial" panose="020B0604020202020204" pitchFamily="34" charset="0"/>
                        </a:rPr>
                        <a:t>19.6m/s2</a:t>
                      </a:r>
                      <a:endParaRPr lang="zh-CN" alt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0" i="0" u="none" strike="noStrike" kern="1200" dirty="0">
                          <a:solidFill>
                            <a:schemeClr val="tx1"/>
                          </a:solidFill>
                          <a:effectLst/>
                          <a:latin typeface="Arial" panose="020B0604020202020204" pitchFamily="34" charset="0"/>
                          <a:ea typeface="+mn-ea"/>
                          <a:cs typeface="Arial" panose="020B0604020202020204" pitchFamily="34" charset="0"/>
                        </a:rPr>
                        <a:t>at 3g acceleration,</a:t>
                      </a:r>
                      <a:r>
                        <a:rPr lang="en-US" altLang="zh-CN" sz="900" b="0" i="0" u="none" strike="noStrike" dirty="0">
                          <a:solidFill>
                            <a:srgbClr val="000000"/>
                          </a:solidFill>
                          <a:effectLst/>
                          <a:latin typeface="Arial" panose="020B0604020202020204" pitchFamily="34" charset="0"/>
                          <a:ea typeface="+mn-ea"/>
                          <a:cs typeface="Arial" panose="020B0604020202020204" pitchFamily="34" charset="0"/>
                        </a:rPr>
                        <a:t>10-500Hz 1 Hour for each axis. Non-package</a:t>
                      </a:r>
                    </a:p>
                  </a:txBody>
                  <a:tcPr marL="2393" marR="2393" marT="2393"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434386296"/>
                  </a:ext>
                </a:extLst>
              </a:tr>
            </a:tbl>
          </a:graphicData>
        </a:graphic>
      </p:graphicFrame>
      <p:grpSp>
        <p:nvGrpSpPr>
          <p:cNvPr id="8" name="组合 7">
            <a:extLst>
              <a:ext uri="{FF2B5EF4-FFF2-40B4-BE49-F238E27FC236}">
                <a16:creationId xmlns:a16="http://schemas.microsoft.com/office/drawing/2014/main" xmlns="" id="{51E4FF40-9B9B-B9AF-959B-A341AC30047F}"/>
              </a:ext>
            </a:extLst>
          </p:cNvPr>
          <p:cNvGrpSpPr/>
          <p:nvPr/>
        </p:nvGrpSpPr>
        <p:grpSpPr>
          <a:xfrm>
            <a:off x="981442" y="3889072"/>
            <a:ext cx="3595691" cy="2290029"/>
            <a:chOff x="1201897" y="2747781"/>
            <a:chExt cx="3595691" cy="2290029"/>
          </a:xfrm>
        </p:grpSpPr>
        <p:grpSp>
          <p:nvGrpSpPr>
            <p:cNvPr id="12" name="组合 11">
              <a:extLst>
                <a:ext uri="{FF2B5EF4-FFF2-40B4-BE49-F238E27FC236}">
                  <a16:creationId xmlns:a16="http://schemas.microsoft.com/office/drawing/2014/main" xmlns="" id="{0588DE70-188D-902D-E12E-9925B6788A7C}"/>
                </a:ext>
              </a:extLst>
            </p:cNvPr>
            <p:cNvGrpSpPr/>
            <p:nvPr/>
          </p:nvGrpSpPr>
          <p:grpSpPr>
            <a:xfrm>
              <a:off x="1201897" y="2747781"/>
              <a:ext cx="3369251" cy="1981768"/>
              <a:chOff x="847149" y="2693066"/>
              <a:chExt cx="3369251" cy="1981768"/>
            </a:xfrm>
          </p:grpSpPr>
          <p:grpSp>
            <p:nvGrpSpPr>
              <p:cNvPr id="15" name="组合 14">
                <a:extLst>
                  <a:ext uri="{FF2B5EF4-FFF2-40B4-BE49-F238E27FC236}">
                    <a16:creationId xmlns:a16="http://schemas.microsoft.com/office/drawing/2014/main" xmlns="" id="{BC3630F4-B7F0-3B6C-F006-8FF058330F33}"/>
                  </a:ext>
                </a:extLst>
              </p:cNvPr>
              <p:cNvGrpSpPr/>
              <p:nvPr/>
            </p:nvGrpSpPr>
            <p:grpSpPr>
              <a:xfrm>
                <a:off x="1163319" y="2693066"/>
                <a:ext cx="3053081" cy="1981768"/>
                <a:chOff x="1645919" y="2727960"/>
                <a:chExt cx="3053081" cy="1981768"/>
              </a:xfrm>
            </p:grpSpPr>
            <p:cxnSp>
              <p:nvCxnSpPr>
                <p:cNvPr id="23" name="直接连接符 22">
                  <a:extLst>
                    <a:ext uri="{FF2B5EF4-FFF2-40B4-BE49-F238E27FC236}">
                      <a16:creationId xmlns:a16="http://schemas.microsoft.com/office/drawing/2014/main" xmlns="" id="{287E567B-2A56-D5FD-FDDD-EB118B2738AB}"/>
                    </a:ext>
                  </a:extLst>
                </p:cNvPr>
                <p:cNvCxnSpPr/>
                <p:nvPr/>
              </p:nvCxnSpPr>
              <p:spPr>
                <a:xfrm flipH="1">
                  <a:off x="3703409" y="3027681"/>
                  <a:ext cx="0" cy="141732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4" name="直接连接符 23">
                  <a:extLst>
                    <a:ext uri="{FF2B5EF4-FFF2-40B4-BE49-F238E27FC236}">
                      <a16:creationId xmlns:a16="http://schemas.microsoft.com/office/drawing/2014/main" xmlns="" id="{AE415836-0E07-CB85-8A6D-7DA7807FEF15}"/>
                    </a:ext>
                  </a:extLst>
                </p:cNvPr>
                <p:cNvCxnSpPr/>
                <p:nvPr/>
              </p:nvCxnSpPr>
              <p:spPr>
                <a:xfrm flipH="1">
                  <a:off x="4267200" y="3622040"/>
                  <a:ext cx="0" cy="8382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5" name="直接连接符 24">
                  <a:extLst>
                    <a:ext uri="{FF2B5EF4-FFF2-40B4-BE49-F238E27FC236}">
                      <a16:creationId xmlns:a16="http://schemas.microsoft.com/office/drawing/2014/main" xmlns="" id="{59860808-A91A-3805-9FD5-945DA59017D2}"/>
                    </a:ext>
                  </a:extLst>
                </p:cNvPr>
                <p:cNvCxnSpPr/>
                <p:nvPr/>
              </p:nvCxnSpPr>
              <p:spPr>
                <a:xfrm flipH="1">
                  <a:off x="1935480" y="3622040"/>
                  <a:ext cx="2331720"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8" name="直接连接符 27">
                  <a:extLst>
                    <a:ext uri="{FF2B5EF4-FFF2-40B4-BE49-F238E27FC236}">
                      <a16:creationId xmlns:a16="http://schemas.microsoft.com/office/drawing/2014/main" xmlns="" id="{077E5DEA-5B8E-4EF1-2ECC-CD88D5366AF5}"/>
                    </a:ext>
                  </a:extLst>
                </p:cNvPr>
                <p:cNvCxnSpPr/>
                <p:nvPr/>
              </p:nvCxnSpPr>
              <p:spPr>
                <a:xfrm>
                  <a:off x="1935480" y="3027681"/>
                  <a:ext cx="1767929" cy="10159"/>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9" name="直接箭头连接符 28">
                  <a:extLst>
                    <a:ext uri="{FF2B5EF4-FFF2-40B4-BE49-F238E27FC236}">
                      <a16:creationId xmlns:a16="http://schemas.microsoft.com/office/drawing/2014/main" xmlns="" id="{C16C9B93-84B7-3378-0B0D-059A956B6EE3}"/>
                    </a:ext>
                  </a:extLst>
                </p:cNvPr>
                <p:cNvCxnSpPr/>
                <p:nvPr/>
              </p:nvCxnSpPr>
              <p:spPr>
                <a:xfrm>
                  <a:off x="1935480" y="4460240"/>
                  <a:ext cx="2763520" cy="0"/>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30" name="直接箭头连接符 29">
                  <a:extLst>
                    <a:ext uri="{FF2B5EF4-FFF2-40B4-BE49-F238E27FC236}">
                      <a16:creationId xmlns:a16="http://schemas.microsoft.com/office/drawing/2014/main" xmlns="" id="{35F22BEA-F82D-6734-0539-4E1971915DB0}"/>
                    </a:ext>
                  </a:extLst>
                </p:cNvPr>
                <p:cNvCxnSpPr/>
                <p:nvPr/>
              </p:nvCxnSpPr>
              <p:spPr>
                <a:xfrm flipH="1" flipV="1">
                  <a:off x="1935480" y="2727960"/>
                  <a:ext cx="0" cy="1737360"/>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34" name="直接连接符 33">
                  <a:extLst>
                    <a:ext uri="{FF2B5EF4-FFF2-40B4-BE49-F238E27FC236}">
                      <a16:creationId xmlns:a16="http://schemas.microsoft.com/office/drawing/2014/main" xmlns="" id="{91814EA2-325D-3EB7-DAC1-08E4E335F071}"/>
                    </a:ext>
                  </a:extLst>
                </p:cNvPr>
                <p:cNvCxnSpPr/>
                <p:nvPr/>
              </p:nvCxnSpPr>
              <p:spPr>
                <a:xfrm>
                  <a:off x="3703409" y="3032760"/>
                  <a:ext cx="563791" cy="58928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5" name="文本框 34">
                  <a:extLst>
                    <a:ext uri="{FF2B5EF4-FFF2-40B4-BE49-F238E27FC236}">
                      <a16:creationId xmlns:a16="http://schemas.microsoft.com/office/drawing/2014/main" xmlns="" id="{E73C7315-3E54-36C5-A9DA-49CBF809251E}"/>
                    </a:ext>
                  </a:extLst>
                </p:cNvPr>
                <p:cNvSpPr txBox="1"/>
                <p:nvPr/>
              </p:nvSpPr>
              <p:spPr>
                <a:xfrm>
                  <a:off x="1645919" y="4434532"/>
                  <a:ext cx="579119" cy="261610"/>
                </a:xfrm>
                <a:prstGeom prst="rect">
                  <a:avLst/>
                </a:prstGeom>
                <a:noFill/>
              </p:spPr>
              <p:txBody>
                <a:bodyPr wrap="square" rtlCol="0">
                  <a:spAutoFit/>
                </a:bodyPr>
                <a:lstStyle/>
                <a:p>
                  <a:r>
                    <a:rPr lang="en-US" altLang="zh-CN" sz="1050"/>
                    <a:t>-20</a:t>
                  </a:r>
                  <a:r>
                    <a:rPr lang="zh-CN" altLang="en-US" sz="1050">
                      <a:solidFill>
                        <a:schemeClr val="dk1"/>
                      </a:solidFill>
                      <a:latin typeface="Arial" panose="020B0604020202020204" pitchFamily="34" charset="0"/>
                      <a:cs typeface="Arial" panose="020B0604020202020204" pitchFamily="34" charset="0"/>
                    </a:rPr>
                    <a:t> ℃</a:t>
                  </a:r>
                  <a:endParaRPr lang="zh-CN" altLang="en-US" sz="1050"/>
                </a:p>
              </p:txBody>
            </p:sp>
            <p:sp>
              <p:nvSpPr>
                <p:cNvPr id="38" name="文本框 37">
                  <a:extLst>
                    <a:ext uri="{FF2B5EF4-FFF2-40B4-BE49-F238E27FC236}">
                      <a16:creationId xmlns:a16="http://schemas.microsoft.com/office/drawing/2014/main" xmlns="" id="{C73DBFB7-8897-4D5D-FB11-31848A6D3199}"/>
                    </a:ext>
                  </a:extLst>
                </p:cNvPr>
                <p:cNvSpPr txBox="1"/>
                <p:nvPr/>
              </p:nvSpPr>
              <p:spPr>
                <a:xfrm>
                  <a:off x="3531773" y="4448118"/>
                  <a:ext cx="579119" cy="261610"/>
                </a:xfrm>
                <a:prstGeom prst="rect">
                  <a:avLst/>
                </a:prstGeom>
                <a:noFill/>
              </p:spPr>
              <p:txBody>
                <a:bodyPr wrap="square" rtlCol="0">
                  <a:spAutoFit/>
                </a:bodyPr>
                <a:lstStyle/>
                <a:p>
                  <a:r>
                    <a:rPr lang="en-US" altLang="zh-CN" sz="1050"/>
                    <a:t>50</a:t>
                  </a:r>
                  <a:r>
                    <a:rPr lang="zh-CN" altLang="en-US" sz="1050">
                      <a:solidFill>
                        <a:schemeClr val="dk1"/>
                      </a:solidFill>
                      <a:latin typeface="Arial" panose="020B0604020202020204" pitchFamily="34" charset="0"/>
                      <a:cs typeface="Arial" panose="020B0604020202020204" pitchFamily="34" charset="0"/>
                    </a:rPr>
                    <a:t>℃</a:t>
                  </a:r>
                  <a:endParaRPr lang="zh-CN" altLang="en-US" sz="1050"/>
                </a:p>
              </p:txBody>
            </p:sp>
            <p:sp>
              <p:nvSpPr>
                <p:cNvPr id="39" name="文本框 38">
                  <a:extLst>
                    <a:ext uri="{FF2B5EF4-FFF2-40B4-BE49-F238E27FC236}">
                      <a16:creationId xmlns:a16="http://schemas.microsoft.com/office/drawing/2014/main" xmlns="" id="{DEBDAAF7-F646-E7D1-88AB-5FF2AF54BD3F}"/>
                    </a:ext>
                  </a:extLst>
                </p:cNvPr>
                <p:cNvSpPr txBox="1"/>
                <p:nvPr/>
              </p:nvSpPr>
              <p:spPr>
                <a:xfrm>
                  <a:off x="4065778" y="4447947"/>
                  <a:ext cx="579119" cy="261610"/>
                </a:xfrm>
                <a:prstGeom prst="rect">
                  <a:avLst/>
                </a:prstGeom>
                <a:noFill/>
              </p:spPr>
              <p:txBody>
                <a:bodyPr wrap="square" rtlCol="0">
                  <a:spAutoFit/>
                </a:bodyPr>
                <a:lstStyle/>
                <a:p>
                  <a:r>
                    <a:rPr lang="en-US" altLang="zh-CN" sz="1050"/>
                    <a:t>70</a:t>
                  </a:r>
                  <a:r>
                    <a:rPr lang="zh-CN" altLang="en-US" sz="1050">
                      <a:solidFill>
                        <a:schemeClr val="dk1"/>
                      </a:solidFill>
                      <a:latin typeface="Arial" panose="020B0604020202020204" pitchFamily="34" charset="0"/>
                      <a:cs typeface="Arial" panose="020B0604020202020204" pitchFamily="34" charset="0"/>
                    </a:rPr>
                    <a:t>℃</a:t>
                  </a:r>
                  <a:endParaRPr lang="zh-CN" altLang="en-US" sz="1050"/>
                </a:p>
              </p:txBody>
            </p:sp>
          </p:grpSp>
          <p:sp>
            <p:nvSpPr>
              <p:cNvPr id="17" name="文本框 16">
                <a:extLst>
                  <a:ext uri="{FF2B5EF4-FFF2-40B4-BE49-F238E27FC236}">
                    <a16:creationId xmlns:a16="http://schemas.microsoft.com/office/drawing/2014/main" xmlns="" id="{889B6EB5-6DC8-E84F-EEBD-1A689D4232D3}"/>
                  </a:ext>
                </a:extLst>
              </p:cNvPr>
              <p:cNvSpPr txBox="1"/>
              <p:nvPr/>
            </p:nvSpPr>
            <p:spPr>
              <a:xfrm>
                <a:off x="847149" y="2842851"/>
                <a:ext cx="636030" cy="261610"/>
              </a:xfrm>
              <a:prstGeom prst="rect">
                <a:avLst/>
              </a:prstGeom>
              <a:noFill/>
            </p:spPr>
            <p:txBody>
              <a:bodyPr wrap="square" rtlCol="0">
                <a:spAutoFit/>
              </a:bodyPr>
              <a:lstStyle/>
              <a:p>
                <a:pPr algn="r"/>
                <a:r>
                  <a:rPr lang="en-US" altLang="zh-CN" sz="1100" dirty="0"/>
                  <a:t>360W</a:t>
                </a:r>
                <a:endParaRPr lang="zh-CN" altLang="en-US" sz="1100" dirty="0"/>
              </a:p>
            </p:txBody>
          </p:sp>
          <p:sp>
            <p:nvSpPr>
              <p:cNvPr id="19" name="文本框 18">
                <a:extLst>
                  <a:ext uri="{FF2B5EF4-FFF2-40B4-BE49-F238E27FC236}">
                    <a16:creationId xmlns:a16="http://schemas.microsoft.com/office/drawing/2014/main" xmlns="" id="{ECF01416-3704-4A69-98B6-8E38FA04EEC7}"/>
                  </a:ext>
                </a:extLst>
              </p:cNvPr>
              <p:cNvSpPr txBox="1"/>
              <p:nvPr/>
            </p:nvSpPr>
            <p:spPr>
              <a:xfrm>
                <a:off x="957120" y="3439837"/>
                <a:ext cx="636030" cy="261610"/>
              </a:xfrm>
              <a:prstGeom prst="rect">
                <a:avLst/>
              </a:prstGeom>
              <a:noFill/>
            </p:spPr>
            <p:txBody>
              <a:bodyPr wrap="square" rtlCol="0">
                <a:spAutoFit/>
              </a:bodyPr>
              <a:lstStyle/>
              <a:p>
                <a:r>
                  <a:rPr lang="en-US" altLang="zh-CN" sz="1100" dirty="0"/>
                  <a:t>180W</a:t>
                </a:r>
                <a:endParaRPr lang="zh-CN" altLang="en-US" sz="1100" dirty="0"/>
              </a:p>
            </p:txBody>
          </p:sp>
        </p:grpSp>
        <p:sp>
          <p:nvSpPr>
            <p:cNvPr id="14" name="文本框 13">
              <a:extLst>
                <a:ext uri="{FF2B5EF4-FFF2-40B4-BE49-F238E27FC236}">
                  <a16:creationId xmlns:a16="http://schemas.microsoft.com/office/drawing/2014/main" xmlns="" id="{8A4D0F4E-5891-7D71-5BAB-39F024750353}"/>
                </a:ext>
              </a:extLst>
            </p:cNvPr>
            <p:cNvSpPr txBox="1"/>
            <p:nvPr/>
          </p:nvSpPr>
          <p:spPr>
            <a:xfrm>
              <a:off x="3078265" y="4760811"/>
              <a:ext cx="1719323" cy="276999"/>
            </a:xfrm>
            <a:prstGeom prst="rect">
              <a:avLst/>
            </a:prstGeom>
            <a:noFill/>
          </p:spPr>
          <p:txBody>
            <a:bodyPr wrap="square">
              <a:spAutoFit/>
            </a:bodyPr>
            <a:lstStyle/>
            <a:p>
              <a:r>
                <a:rPr lang="en-US" altLang="zh-CN" sz="12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rPr>
                <a:t>Power Derating Curve</a:t>
              </a:r>
              <a:endParaRPr lang="zh-CN" altLang="en-US" sz="1200"/>
            </a:p>
          </p:txBody>
        </p:sp>
      </p:grpSp>
      <p:sp>
        <p:nvSpPr>
          <p:cNvPr id="49" name="文本框 48">
            <a:extLst>
              <a:ext uri="{FF2B5EF4-FFF2-40B4-BE49-F238E27FC236}">
                <a16:creationId xmlns:a16="http://schemas.microsoft.com/office/drawing/2014/main" xmlns="" id="{4248F060-335A-36FE-086E-A60A8FC9546A}"/>
              </a:ext>
            </a:extLst>
          </p:cNvPr>
          <p:cNvSpPr txBox="1"/>
          <p:nvPr/>
        </p:nvSpPr>
        <p:spPr>
          <a:xfrm>
            <a:off x="208171" y="3462057"/>
            <a:ext cx="2803345" cy="276999"/>
          </a:xfrm>
          <a:prstGeom prst="rect">
            <a:avLst/>
          </a:prstGeom>
          <a:noFill/>
        </p:spPr>
        <p:txBody>
          <a:bodyPr wrap="square" rtlCol="0">
            <a:spAutoFit/>
          </a:bodyPr>
          <a:lstStyle/>
          <a:p>
            <a:r>
              <a:rPr lang="en-US" altLang="zh-CN" sz="1200" b="1" i="1" dirty="0">
                <a:solidFill>
                  <a:schemeClr val="accent6"/>
                </a:solidFill>
                <a:latin typeface="Arial" panose="020B0604020202020204" pitchFamily="34" charset="0"/>
                <a:cs typeface="Arial" panose="020B0604020202020204" pitchFamily="34" charset="0"/>
              </a:rPr>
              <a:t>Output Power De-rating Curve</a:t>
            </a:r>
            <a:endParaRPr lang="zh-CN" altLang="en-US" sz="1200" b="1" i="1" dirty="0">
              <a:solidFill>
                <a:schemeClr val="accent6"/>
              </a:solidFill>
              <a:latin typeface="Arial" panose="020B0604020202020204" pitchFamily="34" charset="0"/>
              <a:cs typeface="Arial" panose="020B0604020202020204" pitchFamily="34" charset="0"/>
            </a:endParaRPr>
          </a:p>
        </p:txBody>
      </p:sp>
      <p:sp>
        <p:nvSpPr>
          <p:cNvPr id="20" name="文本框 12">
            <a:extLst>
              <a:ext uri="{FF2B5EF4-FFF2-40B4-BE49-F238E27FC236}">
                <a16:creationId xmlns:a16="http://schemas.microsoft.com/office/drawing/2014/main" xmlns="" id="{6D5DE836-416C-9CF3-1043-553428416102}"/>
              </a:ext>
            </a:extLst>
          </p:cNvPr>
          <p:cNvSpPr txBox="1"/>
          <p:nvPr/>
        </p:nvSpPr>
        <p:spPr>
          <a:xfrm>
            <a:off x="343399" y="307085"/>
            <a:ext cx="4216944" cy="276999"/>
          </a:xfrm>
          <a:prstGeom prst="rect">
            <a:avLst/>
          </a:prstGeom>
          <a:noFill/>
        </p:spPr>
        <p:txBody>
          <a:bodyPr wrap="square" rtlCol="0">
            <a:spAutoFit/>
          </a:bodyPr>
          <a:lstStyle/>
          <a:p>
            <a:r>
              <a:rPr lang="en-US" altLang="zh-CN" sz="1200" b="1" dirty="0">
                <a:solidFill>
                  <a:schemeClr val="accent6"/>
                </a:solidFill>
                <a:latin typeface="Arial" panose="020B0604020202020204" pitchFamily="34" charset="0"/>
                <a:cs typeface="Arial" panose="020B0604020202020204" pitchFamily="34" charset="0"/>
              </a:rPr>
              <a:t>High Voltage DC/DC for Solar/ESS Application</a:t>
            </a:r>
            <a:endParaRPr lang="zh-CN" altLang="en-US" sz="1200" b="1" dirty="0">
              <a:solidFill>
                <a:schemeClr val="accent6"/>
              </a:solidFill>
              <a:latin typeface="Arial" panose="020B0604020202020204" pitchFamily="34" charset="0"/>
              <a:cs typeface="Arial" panose="020B0604020202020204" pitchFamily="34" charset="0"/>
            </a:endParaRPr>
          </a:p>
        </p:txBody>
      </p:sp>
      <p:sp>
        <p:nvSpPr>
          <p:cNvPr id="26" name="文本框 38">
            <a:extLst>
              <a:ext uri="{FF2B5EF4-FFF2-40B4-BE49-F238E27FC236}">
                <a16:creationId xmlns:a16="http://schemas.microsoft.com/office/drawing/2014/main" xmlns="" id="{45F71217-90B3-5103-741E-1A35DDC50344}"/>
              </a:ext>
            </a:extLst>
          </p:cNvPr>
          <p:cNvSpPr txBox="1"/>
          <p:nvPr/>
        </p:nvSpPr>
        <p:spPr>
          <a:xfrm>
            <a:off x="208368" y="9657869"/>
            <a:ext cx="3987711" cy="215444"/>
          </a:xfrm>
          <a:prstGeom prst="rect">
            <a:avLst/>
          </a:prstGeom>
          <a:noFill/>
        </p:spPr>
        <p:txBody>
          <a:bodyPr wrap="square" rtlCol="0">
            <a:spAutoFit/>
          </a:bodyPr>
          <a:lstStyle/>
          <a:p>
            <a:r>
              <a:rPr lang="en-US" altLang="zh-CN" sz="800" i="1" dirty="0"/>
              <a:t>All parameters are set at 25℃ ambient unless other specified. Version A04, Feb, 2026</a:t>
            </a:r>
            <a:endParaRPr lang="zh-CN" altLang="en-US" sz="800" i="1" dirty="0"/>
          </a:p>
        </p:txBody>
      </p:sp>
      <p:sp>
        <p:nvSpPr>
          <p:cNvPr id="36" name="文本框 17">
            <a:extLst>
              <a:ext uri="{FF2B5EF4-FFF2-40B4-BE49-F238E27FC236}">
                <a16:creationId xmlns:a16="http://schemas.microsoft.com/office/drawing/2014/main" xmlns="" id="{3A8E5F3E-4BAB-4FCA-8C72-E5A5A49994E3}"/>
              </a:ext>
            </a:extLst>
          </p:cNvPr>
          <p:cNvSpPr txBox="1"/>
          <p:nvPr/>
        </p:nvSpPr>
        <p:spPr>
          <a:xfrm>
            <a:off x="314823" y="0"/>
            <a:ext cx="4654051" cy="400110"/>
          </a:xfrm>
          <a:prstGeom prst="rect">
            <a:avLst/>
          </a:prstGeom>
          <a:noFill/>
        </p:spPr>
        <p:txBody>
          <a:bodyPr wrap="square" rtlCol="0">
            <a:spAutoFit/>
          </a:bodyPr>
          <a:lstStyle/>
          <a:p>
            <a:r>
              <a:rPr lang="en-US" altLang="zh-CN" sz="2000" b="1" i="1" dirty="0" smtClean="0">
                <a:solidFill>
                  <a:schemeClr val="accent6"/>
                </a:solidFill>
                <a:latin typeface="Arial" panose="020B0604020202020204" pitchFamily="34" charset="0"/>
                <a:cs typeface="Arial" panose="020B0604020202020204" pitchFamily="34" charset="0"/>
              </a:rPr>
              <a:t>Model: BPD-HNS360</a:t>
            </a:r>
            <a:endParaRPr lang="zh-CN" altLang="en-US" sz="2000" b="1" i="1" dirty="0">
              <a:solidFill>
                <a:schemeClr val="accent6"/>
              </a:solidFill>
              <a:latin typeface="Arial" panose="020B0604020202020204" pitchFamily="34" charset="0"/>
              <a:cs typeface="Arial" panose="020B0604020202020204" pitchFamily="34" charset="0"/>
            </a:endParaRPr>
          </a:p>
        </p:txBody>
      </p:sp>
      <p:pic>
        <p:nvPicPr>
          <p:cNvPr id="40" name="图片 6">
            <a:extLst>
              <a:ext uri="{FF2B5EF4-FFF2-40B4-BE49-F238E27FC236}">
                <a16:creationId xmlns="" xmlns:a16="http://schemas.microsoft.com/office/drawing/2014/main" id="{9F18202A-C855-11FB-B4F6-EAF2BBFB3BE4}"/>
              </a:ext>
            </a:extLst>
          </p:cNvPr>
          <p:cNvPicPr>
            <a:picLocks noChangeAspect="1"/>
          </p:cNvPicPr>
          <p:nvPr/>
        </p:nvPicPr>
        <p:blipFill>
          <a:blip r:embed="rId2" cstate="print"/>
          <a:stretch>
            <a:fillRect/>
          </a:stretch>
        </p:blipFill>
        <p:spPr>
          <a:xfrm>
            <a:off x="5181600" y="124193"/>
            <a:ext cx="1309816" cy="780067"/>
          </a:xfrm>
          <a:prstGeom prst="rect">
            <a:avLst/>
          </a:prstGeom>
        </p:spPr>
      </p:pic>
      <p:sp>
        <p:nvSpPr>
          <p:cNvPr id="41" name="文本框 21"/>
          <p:cNvSpPr txBox="1"/>
          <p:nvPr/>
        </p:nvSpPr>
        <p:spPr>
          <a:xfrm>
            <a:off x="4219911" y="9185255"/>
            <a:ext cx="2522220" cy="461665"/>
          </a:xfrm>
          <a:prstGeom prst="rect">
            <a:avLst/>
          </a:prstGeom>
          <a:noFill/>
        </p:spPr>
        <p:txBody>
          <a:bodyPr wrap="square" rtlCol="0">
            <a:spAutoFit/>
          </a:bodyPr>
          <a:lstStyle/>
          <a:p>
            <a:pPr algn="r"/>
            <a:r>
              <a:rPr lang="en-US" altLang="zh-CN" sz="1200" i="1" dirty="0" smtClean="0"/>
              <a:t>Phone: (973) 594-1800                                                 </a:t>
            </a:r>
            <a:r>
              <a:rPr lang="en-US" altLang="zh-CN" sz="1200" i="1" dirty="0" smtClean="0">
                <a:solidFill>
                  <a:schemeClr val="accent6"/>
                </a:solidFill>
              </a:rPr>
              <a:t>Salesteam@BluTekPower.com</a:t>
            </a:r>
            <a:endParaRPr lang="zh-CN" altLang="en-US" sz="1200" i="1" dirty="0">
              <a:solidFill>
                <a:schemeClr val="accent6"/>
              </a:solidFill>
            </a:endParaRPr>
          </a:p>
        </p:txBody>
      </p:sp>
      <p:sp>
        <p:nvSpPr>
          <p:cNvPr id="42" name="文本框 9">
            <a:extLst>
              <a:ext uri="{FF2B5EF4-FFF2-40B4-BE49-F238E27FC236}">
                <a16:creationId xmlns="" xmlns:a16="http://schemas.microsoft.com/office/drawing/2014/main" id="{2397F80B-E006-1420-B82A-F7D326CA4814}"/>
              </a:ext>
            </a:extLst>
          </p:cNvPr>
          <p:cNvSpPr txBox="1"/>
          <p:nvPr/>
        </p:nvSpPr>
        <p:spPr>
          <a:xfrm>
            <a:off x="4450080" y="9690556"/>
            <a:ext cx="2407920" cy="215444"/>
          </a:xfrm>
          <a:prstGeom prst="rect">
            <a:avLst/>
          </a:prstGeom>
          <a:noFill/>
        </p:spPr>
        <p:txBody>
          <a:bodyPr wrap="square" rtlCol="0">
            <a:spAutoFit/>
          </a:bodyPr>
          <a:lstStyle/>
          <a:p>
            <a:r>
              <a:rPr lang="en-US" altLang="zh-CN" sz="800" i="1" dirty="0"/>
              <a:t>Confidential, Copyright reserved by </a:t>
            </a:r>
            <a:r>
              <a:rPr lang="en-US" altLang="zh-CN" sz="800" i="1" dirty="0" smtClean="0"/>
              <a:t>BluTek Power, Inc.</a:t>
            </a:r>
            <a:endParaRPr lang="zh-CN" altLang="en-US" sz="800" i="1" dirty="0"/>
          </a:p>
        </p:txBody>
      </p:sp>
    </p:spTree>
    <p:extLst>
      <p:ext uri="{BB962C8B-B14F-4D97-AF65-F5344CB8AC3E}">
        <p14:creationId xmlns:p14="http://schemas.microsoft.com/office/powerpoint/2010/main" xmlns="" val="1390816653"/>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文本框 32">
            <a:extLst>
              <a:ext uri="{FF2B5EF4-FFF2-40B4-BE49-F238E27FC236}">
                <a16:creationId xmlns:a16="http://schemas.microsoft.com/office/drawing/2014/main" xmlns="" id="{FCFC0785-5D4D-47E7-8DB7-B8067333C4D7}"/>
              </a:ext>
            </a:extLst>
          </p:cNvPr>
          <p:cNvSpPr txBox="1"/>
          <p:nvPr/>
        </p:nvSpPr>
        <p:spPr>
          <a:xfrm>
            <a:off x="236749" y="783260"/>
            <a:ext cx="2803345" cy="276999"/>
          </a:xfrm>
          <a:prstGeom prst="rect">
            <a:avLst/>
          </a:prstGeom>
          <a:noFill/>
        </p:spPr>
        <p:txBody>
          <a:bodyPr wrap="square" rtlCol="0">
            <a:spAutoFit/>
          </a:bodyPr>
          <a:lstStyle/>
          <a:p>
            <a:r>
              <a:rPr lang="en-US" altLang="zh-CN" sz="1200" b="1" i="1" dirty="0">
                <a:solidFill>
                  <a:schemeClr val="accent6"/>
                </a:solidFill>
                <a:latin typeface="Arial" panose="020B0604020202020204" pitchFamily="34" charset="0"/>
                <a:cs typeface="Arial" panose="020B0604020202020204" pitchFamily="34" charset="0"/>
              </a:rPr>
              <a:t>Mechanical Drawing</a:t>
            </a:r>
            <a:endParaRPr lang="zh-CN" altLang="en-US" sz="1200" b="1" i="1" dirty="0">
              <a:solidFill>
                <a:schemeClr val="accent6"/>
              </a:solidFill>
              <a:latin typeface="Arial" panose="020B0604020202020204" pitchFamily="34" charset="0"/>
              <a:cs typeface="Arial" panose="020B0604020202020204" pitchFamily="34" charset="0"/>
            </a:endParaRPr>
          </a:p>
        </p:txBody>
      </p:sp>
      <p:sp>
        <p:nvSpPr>
          <p:cNvPr id="25" name="文本框 24">
            <a:extLst>
              <a:ext uri="{FF2B5EF4-FFF2-40B4-BE49-F238E27FC236}">
                <a16:creationId xmlns:a16="http://schemas.microsoft.com/office/drawing/2014/main" xmlns="" id="{A54576C0-247F-1C5E-994C-DB2EDB38C0FE}"/>
              </a:ext>
            </a:extLst>
          </p:cNvPr>
          <p:cNvSpPr txBox="1"/>
          <p:nvPr/>
        </p:nvSpPr>
        <p:spPr>
          <a:xfrm>
            <a:off x="116624" y="5050886"/>
            <a:ext cx="6090236" cy="784830"/>
          </a:xfrm>
          <a:prstGeom prst="rect">
            <a:avLst/>
          </a:prstGeom>
          <a:noFill/>
        </p:spPr>
        <p:txBody>
          <a:bodyPr wrap="square">
            <a:spAutoFit/>
          </a:bodyPr>
          <a:lstStyle/>
          <a:p>
            <a:r>
              <a:rPr lang="en-US" altLang="zh-CN" sz="900" dirty="0">
                <a:latin typeface="Arial" panose="020B0604020202020204" pitchFamily="34" charset="0"/>
                <a:cs typeface="Arial" panose="020B0604020202020204" pitchFamily="34" charset="0"/>
              </a:rPr>
              <a:t>Notes: </a:t>
            </a:r>
          </a:p>
          <a:p>
            <a:r>
              <a:rPr lang="en-US" altLang="zh-CN" sz="900" dirty="0">
                <a:latin typeface="Arial" panose="020B0604020202020204" pitchFamily="34" charset="0"/>
                <a:cs typeface="Arial" panose="020B0604020202020204" pitchFamily="34" charset="0"/>
              </a:rPr>
              <a:t>1. J1 is input terminal block, 11.5kgf.cm (10 Lbf.in) rated torque. </a:t>
            </a:r>
          </a:p>
          <a:p>
            <a:r>
              <a:rPr lang="en-US" altLang="zh-CN" sz="900" dirty="0">
                <a:latin typeface="Arial" panose="020B0604020202020204" pitchFamily="34" charset="0"/>
                <a:cs typeface="Arial" panose="020B0604020202020204" pitchFamily="34" charset="0"/>
              </a:rPr>
              <a:t>2. J2 is output terminal block,11.5kgf.cm(10 Lbf.in) rated torque. </a:t>
            </a:r>
          </a:p>
          <a:p>
            <a:r>
              <a:rPr lang="en-US" altLang="zh-CN" sz="900" dirty="0">
                <a:latin typeface="Arial" panose="020B0604020202020204" pitchFamily="34" charset="0"/>
                <a:cs typeface="Arial" panose="020B0604020202020204" pitchFamily="34" charset="0"/>
              </a:rPr>
              <a:t>3. VR: clockwise is to increase the output voltage, anti-clockwise is to reduce the output voltage.</a:t>
            </a:r>
          </a:p>
          <a:p>
            <a:r>
              <a:rPr lang="en-US" altLang="zh-CN" sz="900" dirty="0">
                <a:latin typeface="Arial" panose="020B0604020202020204" pitchFamily="34" charset="0"/>
                <a:cs typeface="Arial" panose="020B0604020202020204" pitchFamily="34" charset="0"/>
              </a:rPr>
              <a:t>4. J3 is control connector </a:t>
            </a:r>
            <a:endParaRPr lang="zh-CN" altLang="en-US" sz="900" dirty="0">
              <a:latin typeface="Arial" panose="020B0604020202020204" pitchFamily="34" charset="0"/>
              <a:cs typeface="Arial" panose="020B0604020202020204" pitchFamily="34" charset="0"/>
            </a:endParaRPr>
          </a:p>
        </p:txBody>
      </p:sp>
      <p:sp>
        <p:nvSpPr>
          <p:cNvPr id="3" name="文本框 12">
            <a:extLst>
              <a:ext uri="{FF2B5EF4-FFF2-40B4-BE49-F238E27FC236}">
                <a16:creationId xmlns:a16="http://schemas.microsoft.com/office/drawing/2014/main" xmlns="" id="{AC7C4971-DE58-DA76-CFF6-1B68CC3F5988}"/>
              </a:ext>
            </a:extLst>
          </p:cNvPr>
          <p:cNvSpPr txBox="1"/>
          <p:nvPr/>
        </p:nvSpPr>
        <p:spPr>
          <a:xfrm>
            <a:off x="343399" y="307085"/>
            <a:ext cx="4216944" cy="276999"/>
          </a:xfrm>
          <a:prstGeom prst="rect">
            <a:avLst/>
          </a:prstGeom>
          <a:noFill/>
        </p:spPr>
        <p:txBody>
          <a:bodyPr wrap="square" rtlCol="0">
            <a:spAutoFit/>
          </a:bodyPr>
          <a:lstStyle/>
          <a:p>
            <a:r>
              <a:rPr lang="en-US" altLang="zh-CN" sz="1200" b="1" dirty="0">
                <a:solidFill>
                  <a:schemeClr val="accent6"/>
                </a:solidFill>
                <a:latin typeface="Arial" panose="020B0604020202020204" pitchFamily="34" charset="0"/>
                <a:cs typeface="Arial" panose="020B0604020202020204" pitchFamily="34" charset="0"/>
              </a:rPr>
              <a:t>High Voltage DC/DC for Solar/ESS Application</a:t>
            </a:r>
            <a:endParaRPr lang="zh-CN" altLang="en-US" sz="1200" b="1" dirty="0">
              <a:solidFill>
                <a:schemeClr val="accent6"/>
              </a:solidFill>
              <a:latin typeface="Arial" panose="020B0604020202020204" pitchFamily="34" charset="0"/>
              <a:cs typeface="Arial" panose="020B0604020202020204" pitchFamily="34" charset="0"/>
            </a:endParaRPr>
          </a:p>
        </p:txBody>
      </p:sp>
      <p:sp>
        <p:nvSpPr>
          <p:cNvPr id="6" name="文本框 38">
            <a:extLst>
              <a:ext uri="{FF2B5EF4-FFF2-40B4-BE49-F238E27FC236}">
                <a16:creationId xmlns:a16="http://schemas.microsoft.com/office/drawing/2014/main" xmlns="" id="{68FBC2B7-F364-1BA4-BFC6-89931CFC4AA0}"/>
              </a:ext>
            </a:extLst>
          </p:cNvPr>
          <p:cNvSpPr txBox="1"/>
          <p:nvPr/>
        </p:nvSpPr>
        <p:spPr>
          <a:xfrm>
            <a:off x="208368" y="9657869"/>
            <a:ext cx="3987711" cy="215444"/>
          </a:xfrm>
          <a:prstGeom prst="rect">
            <a:avLst/>
          </a:prstGeom>
          <a:noFill/>
        </p:spPr>
        <p:txBody>
          <a:bodyPr wrap="square" rtlCol="0">
            <a:spAutoFit/>
          </a:bodyPr>
          <a:lstStyle/>
          <a:p>
            <a:r>
              <a:rPr lang="en-US" altLang="zh-CN" sz="800" i="1" dirty="0"/>
              <a:t>All parameters are set at 25℃ ambient unless other specified. Version A04, Feb, 2026</a:t>
            </a:r>
            <a:endParaRPr lang="zh-CN" altLang="en-US" sz="800" i="1" dirty="0"/>
          </a:p>
        </p:txBody>
      </p:sp>
      <p:sp>
        <p:nvSpPr>
          <p:cNvPr id="10" name="文本框 9">
            <a:extLst>
              <a:ext uri="{FF2B5EF4-FFF2-40B4-BE49-F238E27FC236}">
                <a16:creationId xmlns:a16="http://schemas.microsoft.com/office/drawing/2014/main" xmlns="" id="{84A9FC09-D013-D967-9267-418C32593351}"/>
              </a:ext>
            </a:extLst>
          </p:cNvPr>
          <p:cNvSpPr txBox="1"/>
          <p:nvPr/>
        </p:nvSpPr>
        <p:spPr>
          <a:xfrm>
            <a:off x="236749" y="5942000"/>
            <a:ext cx="2803345" cy="276999"/>
          </a:xfrm>
          <a:prstGeom prst="rect">
            <a:avLst/>
          </a:prstGeom>
          <a:noFill/>
        </p:spPr>
        <p:txBody>
          <a:bodyPr wrap="square" rtlCol="0">
            <a:spAutoFit/>
          </a:bodyPr>
          <a:lstStyle/>
          <a:p>
            <a:r>
              <a:rPr lang="en-US" altLang="zh-CN" sz="1200" b="1" i="1" dirty="0">
                <a:solidFill>
                  <a:schemeClr val="accent6"/>
                </a:solidFill>
                <a:latin typeface="Arial" panose="020B0604020202020204" pitchFamily="34" charset="0"/>
                <a:cs typeface="Arial" panose="020B0604020202020204" pitchFamily="34" charset="0"/>
              </a:rPr>
              <a:t>Connector and Pin </a:t>
            </a:r>
            <a:r>
              <a:rPr lang="en-US" altLang="zh-CN" sz="1200" b="1" i="1" dirty="0" smtClean="0">
                <a:solidFill>
                  <a:schemeClr val="accent6"/>
                </a:solidFill>
                <a:latin typeface="Arial" panose="020B0604020202020204" pitchFamily="34" charset="0"/>
                <a:cs typeface="Arial" panose="020B0604020202020204" pitchFamily="34" charset="0"/>
              </a:rPr>
              <a:t>Assignment</a:t>
            </a:r>
            <a:endParaRPr lang="zh-CN" altLang="en-US" sz="1200" b="1" i="1" dirty="0">
              <a:solidFill>
                <a:schemeClr val="accent6"/>
              </a:solidFill>
              <a:latin typeface="Arial" panose="020B0604020202020204" pitchFamily="34" charset="0"/>
              <a:cs typeface="Arial" panose="020B0604020202020204" pitchFamily="34" charset="0"/>
            </a:endParaRPr>
          </a:p>
        </p:txBody>
      </p:sp>
      <p:graphicFrame>
        <p:nvGraphicFramePr>
          <p:cNvPr id="13" name="表格 12">
            <a:extLst>
              <a:ext uri="{FF2B5EF4-FFF2-40B4-BE49-F238E27FC236}">
                <a16:creationId xmlns:a16="http://schemas.microsoft.com/office/drawing/2014/main" xmlns="" id="{99FF007D-F33C-697F-87F4-13349294B962}"/>
              </a:ext>
            </a:extLst>
          </p:cNvPr>
          <p:cNvGraphicFramePr>
            <a:graphicFrameLocks noGrp="1"/>
          </p:cNvGraphicFramePr>
          <p:nvPr>
            <p:extLst>
              <p:ext uri="{D42A27DB-BD31-4B8C-83A1-F6EECF244321}">
                <p14:modId xmlns:p14="http://schemas.microsoft.com/office/powerpoint/2010/main" xmlns="" val="1607747760"/>
              </p:ext>
            </p:extLst>
          </p:nvPr>
        </p:nvGraphicFramePr>
        <p:xfrm>
          <a:off x="338911" y="6338537"/>
          <a:ext cx="3020241" cy="1020361"/>
        </p:xfrm>
        <a:graphic>
          <a:graphicData uri="http://schemas.openxmlformats.org/drawingml/2006/table">
            <a:tbl>
              <a:tblPr>
                <a:tableStyleId>{5C22544A-7EE6-4342-B048-85BDC9FD1C3A}</a:tableStyleId>
              </a:tblPr>
              <a:tblGrid>
                <a:gridCol w="651082">
                  <a:extLst>
                    <a:ext uri="{9D8B030D-6E8A-4147-A177-3AD203B41FA5}">
                      <a16:colId xmlns:a16="http://schemas.microsoft.com/office/drawing/2014/main" xmlns="" val="2873629455"/>
                    </a:ext>
                  </a:extLst>
                </a:gridCol>
                <a:gridCol w="1203932">
                  <a:extLst>
                    <a:ext uri="{9D8B030D-6E8A-4147-A177-3AD203B41FA5}">
                      <a16:colId xmlns:a16="http://schemas.microsoft.com/office/drawing/2014/main" xmlns="" val="1810354664"/>
                    </a:ext>
                  </a:extLst>
                </a:gridCol>
                <a:gridCol w="1165227">
                  <a:extLst>
                    <a:ext uri="{9D8B030D-6E8A-4147-A177-3AD203B41FA5}">
                      <a16:colId xmlns:a16="http://schemas.microsoft.com/office/drawing/2014/main" xmlns="" val="2716422410"/>
                    </a:ext>
                  </a:extLst>
                </a:gridCol>
              </a:tblGrid>
              <a:tr h="300361">
                <a:tc>
                  <a:txBody>
                    <a:bodyPr/>
                    <a:lstStyle/>
                    <a:p>
                      <a:pPr algn="ctr" fontAlgn="b"/>
                      <a:r>
                        <a:rPr lang="en-US" sz="1000" b="1" u="none" strike="noStrike">
                          <a:effectLst/>
                          <a:latin typeface="Arial" panose="020B0604020202020204" pitchFamily="34" charset="0"/>
                          <a:cs typeface="Arial" panose="020B0604020202020204" pitchFamily="34" charset="0"/>
                        </a:rPr>
                        <a:t>Position</a:t>
                      </a:r>
                      <a:endParaRPr lang="en-US" sz="10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gridSpan="2">
                  <a:txBody>
                    <a:bodyPr/>
                    <a:lstStyle/>
                    <a:p>
                      <a:pPr algn="ctr" fontAlgn="b"/>
                      <a:r>
                        <a:rPr lang="en-US" sz="1000" b="1" u="none" strike="noStrike" dirty="0">
                          <a:effectLst/>
                          <a:latin typeface="Arial" panose="020B0604020202020204" pitchFamily="34" charset="0"/>
                          <a:cs typeface="Arial" panose="020B0604020202020204" pitchFamily="34" charset="0"/>
                        </a:rPr>
                        <a:t>Connector / Connection</a:t>
                      </a:r>
                      <a:endParaRPr lang="en-US" sz="1000" b="1"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hMerge="1">
                  <a:txBody>
                    <a:bodyPr/>
                    <a:lstStyle/>
                    <a:p>
                      <a:pPr algn="ctr" fontAlgn="b"/>
                      <a:r>
                        <a:rPr lang="en-US" sz="900" u="none" strike="noStrike">
                          <a:effectLst/>
                          <a:latin typeface="Arial" panose="020B0604020202020204" pitchFamily="34" charset="0"/>
                          <a:cs typeface="Arial" panose="020B0604020202020204" pitchFamily="34" charset="0"/>
                        </a:rPr>
                        <a:t>Maximum</a:t>
                      </a:r>
                    </a:p>
                    <a:p>
                      <a:pPr algn="ctr" fontAlgn="b"/>
                      <a:r>
                        <a:rPr lang="en-US" sz="900" u="none" strike="noStrike">
                          <a:effectLst/>
                          <a:latin typeface="Arial" panose="020B0604020202020204" pitchFamily="34" charset="0"/>
                          <a:cs typeface="Arial" panose="020B0604020202020204" pitchFamily="34" charset="0"/>
                        </a:rPr>
                        <a:t>Condition</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178385782"/>
                  </a:ext>
                </a:extLst>
              </a:tr>
              <a:tr h="180000">
                <a:tc rowSpan="4">
                  <a:txBody>
                    <a:bodyPr/>
                    <a:lstStyle/>
                    <a:p>
                      <a:pPr algn="ctr" fontAlgn="b"/>
                      <a:r>
                        <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Input Connector</a:t>
                      </a:r>
                    </a:p>
                    <a:p>
                      <a:pPr algn="ctr" fontAlgn="b"/>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p>
                      <a:pPr algn="ctr" fontAlgn="b"/>
                      <a:r>
                        <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J1</a:t>
                      </a: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gridSpan="2">
                  <a:txBody>
                    <a:bodyPr/>
                    <a:lstStyle/>
                    <a:p>
                      <a:pPr algn="ctr"/>
                      <a:r>
                        <a:rPr lang="en-US" altLang="zh-CN" sz="900" u="none" strike="noStrike" kern="1200" dirty="0">
                          <a:solidFill>
                            <a:schemeClr val="dk1"/>
                          </a:solidFill>
                          <a:effectLst/>
                          <a:latin typeface="Arial" panose="020B0604020202020204" pitchFamily="34" charset="0"/>
                          <a:ea typeface="+mn-ea"/>
                          <a:cs typeface="Arial" panose="020B0604020202020204" pitchFamily="34" charset="0"/>
                        </a:rPr>
                        <a:t>Input screw terminal connector</a:t>
                      </a:r>
                      <a:endParaRPr lang="zh-CN" altLang="zh-CN" sz="900" u="none" strike="noStrike" kern="1200" dirty="0">
                        <a:solidFill>
                          <a:schemeClr val="dk1"/>
                        </a:solidFill>
                        <a:effectLst/>
                        <a:latin typeface="Arial" panose="020B0604020202020204" pitchFamily="34" charset="0"/>
                        <a:ea typeface="+mn-ea"/>
                        <a:cs typeface="Arial" panose="020B0604020202020204" pitchFamily="34" charset="0"/>
                      </a:endParaRP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hMerge="1">
                  <a:txBody>
                    <a:bodyPr/>
                    <a:lstStyle/>
                    <a:p>
                      <a:pPr algn="ctr" fontAlgn="b"/>
                      <a:r>
                        <a:rPr lang="en-US" sz="900" u="none" strike="noStrike">
                          <a:effectLst/>
                          <a:latin typeface="Arial" panose="020B0604020202020204" pitchFamily="34" charset="0"/>
                          <a:cs typeface="Arial" panose="020B0604020202020204" pitchFamily="34" charset="0"/>
                        </a:rPr>
                        <a:t>240Vac</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720057867"/>
                  </a:ext>
                </a:extLst>
              </a:tr>
              <a:tr h="180000">
                <a:tc vMerge="1">
                  <a:txBody>
                    <a:bodyPr/>
                    <a:lstStyle/>
                    <a:p>
                      <a:pPr algn="ctr" fontAlgn="b"/>
                      <a:r>
                        <a:rPr lang="en-US" sz="900" u="none" strike="noStrike">
                          <a:effectLst/>
                          <a:latin typeface="Arial" panose="020B0604020202020204" pitchFamily="34" charset="0"/>
                          <a:cs typeface="Arial" panose="020B0604020202020204" pitchFamily="34" charset="0"/>
                        </a:rPr>
                        <a:t>Input Voltage Range</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1" u="none" strike="noStrike" dirty="0">
                          <a:effectLst/>
                          <a:latin typeface="Arial" panose="020B0604020202020204" pitchFamily="34" charset="0"/>
                          <a:cs typeface="Arial" panose="020B0604020202020204" pitchFamily="34" charset="0"/>
                        </a:rPr>
                        <a:t>Enclosure Mark</a:t>
                      </a: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1" i="0" u="none" strike="noStrike" dirty="0">
                          <a:solidFill>
                            <a:srgbClr val="000000"/>
                          </a:solidFill>
                          <a:effectLst/>
                          <a:latin typeface="Arial" panose="020B0604020202020204" pitchFamily="34" charset="0"/>
                          <a:ea typeface="+mn-ea"/>
                          <a:cs typeface="Arial" panose="020B0604020202020204" pitchFamily="34" charset="0"/>
                        </a:rPr>
                        <a:t>Designation</a:t>
                      </a:r>
                      <a:endParaRPr lang="zh-CN" altLang="en-US" sz="900" b="1" i="0" u="none" strike="noStrike" dirty="0">
                        <a:solidFill>
                          <a:srgbClr val="000000"/>
                        </a:solidFill>
                        <a:effectLst/>
                        <a:latin typeface="Arial" panose="020B0604020202020204" pitchFamily="34" charset="0"/>
                        <a:ea typeface="+mn-ea"/>
                        <a:cs typeface="Arial" panose="020B0604020202020204" pitchFamily="34" charset="0"/>
                      </a:endParaRP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490257298"/>
                  </a:ext>
                </a:extLst>
              </a:tr>
              <a:tr h="180000">
                <a:tc vMerge="1">
                  <a:txBody>
                    <a:bodyPr/>
                    <a:lstStyle/>
                    <a:p>
                      <a:pPr algn="ctr" fontAlgn="b"/>
                      <a:r>
                        <a:rPr lang="en-US" sz="900" u="none" strike="noStrike">
                          <a:effectLst/>
                          <a:latin typeface="Arial" panose="020B0604020202020204" pitchFamily="34" charset="0"/>
                          <a:cs typeface="Arial" panose="020B0604020202020204" pitchFamily="34" charset="0"/>
                        </a:rPr>
                        <a:t>Input Frequency</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V</a:t>
                      </a:r>
                      <a:r>
                        <a:rPr lang="en-US" altLang="zh-CN"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in</a:t>
                      </a:r>
                      <a:r>
                        <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a:t>
                      </a: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lvl="0" indent="0" algn="ctr" defTabSz="685800" rtl="0" eaLnBrk="1" fontAlgn="b" latinLnBrk="0" hangingPunct="1">
                        <a:lnSpc>
                          <a:spcPct val="100000"/>
                        </a:lnSpc>
                        <a:spcBef>
                          <a:spcPts val="0"/>
                        </a:spcBef>
                        <a:spcAft>
                          <a:spcPts val="0"/>
                        </a:spcAft>
                        <a:buClrTx/>
                        <a:buSzTx/>
                        <a:buFontTx/>
                        <a:buNone/>
                        <a:tabLst/>
                        <a:defRPr/>
                      </a:pPr>
                      <a:r>
                        <a:rPr lang="en-US" altLang="zh-CN" sz="900" u="none" strike="noStrike" dirty="0">
                          <a:effectLst/>
                          <a:latin typeface="Arial" panose="020B0604020202020204" pitchFamily="34" charset="0"/>
                          <a:cs typeface="Arial" panose="020B0604020202020204" pitchFamily="34" charset="0"/>
                        </a:rPr>
                        <a:t> Input </a:t>
                      </a:r>
                      <a:r>
                        <a:rPr lang="en-US" altLang="zh-CN" sz="900" b="0" i="0" u="none" strike="noStrike" dirty="0">
                          <a:solidFill>
                            <a:srgbClr val="000000"/>
                          </a:solidFill>
                          <a:effectLst/>
                          <a:latin typeface="Arial" panose="020B0604020202020204" pitchFamily="34" charset="0"/>
                          <a:ea typeface="+mn-ea"/>
                          <a:cs typeface="Arial" panose="020B0604020202020204" pitchFamily="34" charset="0"/>
                        </a:rPr>
                        <a:t>positive</a:t>
                      </a: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405494241"/>
                  </a:ext>
                </a:extLst>
              </a:tr>
              <a:tr h="180000">
                <a:tc vMerge="1">
                  <a:txBody>
                    <a:bodyPr/>
                    <a:lstStyle/>
                    <a:p>
                      <a:pPr algn="ctr" fontAlgn="b"/>
                      <a:r>
                        <a:rPr lang="en-US" sz="900" u="none" strike="noStrike">
                          <a:effectLst/>
                          <a:latin typeface="Arial" panose="020B0604020202020204" pitchFamily="34" charset="0"/>
                          <a:cs typeface="Arial" panose="020B0604020202020204" pitchFamily="34" charset="0"/>
                        </a:rPr>
                        <a:t>Input Current</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Vin-</a:t>
                      </a:r>
                      <a:endParaRPr lang="zh-CN" alt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0" i="0" u="none" strike="noStrike" dirty="0">
                          <a:solidFill>
                            <a:srgbClr val="000000"/>
                          </a:solidFill>
                          <a:effectLst/>
                          <a:latin typeface="Arial" panose="020B0604020202020204" pitchFamily="34" charset="0"/>
                          <a:ea typeface="+mn-ea"/>
                          <a:cs typeface="Arial" panose="020B0604020202020204" pitchFamily="34" charset="0"/>
                        </a:rPr>
                        <a:t>Input return</a:t>
                      </a:r>
                      <a:endParaRPr lang="zh-CN" alt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4134769867"/>
                  </a:ext>
                </a:extLst>
              </a:tr>
            </a:tbl>
          </a:graphicData>
        </a:graphic>
      </p:graphicFrame>
      <p:graphicFrame>
        <p:nvGraphicFramePr>
          <p:cNvPr id="14" name="表格 13">
            <a:extLst>
              <a:ext uri="{FF2B5EF4-FFF2-40B4-BE49-F238E27FC236}">
                <a16:creationId xmlns:a16="http://schemas.microsoft.com/office/drawing/2014/main" xmlns="" id="{BE07F0DB-A52D-F002-7DF1-725D9570404A}"/>
              </a:ext>
            </a:extLst>
          </p:cNvPr>
          <p:cNvGraphicFramePr>
            <a:graphicFrameLocks noGrp="1"/>
          </p:cNvGraphicFramePr>
          <p:nvPr>
            <p:extLst>
              <p:ext uri="{D42A27DB-BD31-4B8C-83A1-F6EECF244321}">
                <p14:modId xmlns:p14="http://schemas.microsoft.com/office/powerpoint/2010/main" xmlns="" val="3775103536"/>
              </p:ext>
            </p:extLst>
          </p:nvPr>
        </p:nvGraphicFramePr>
        <p:xfrm>
          <a:off x="338909" y="7478436"/>
          <a:ext cx="3020243" cy="1118722"/>
        </p:xfrm>
        <a:graphic>
          <a:graphicData uri="http://schemas.openxmlformats.org/drawingml/2006/table">
            <a:tbl>
              <a:tblPr>
                <a:tableStyleId>{5C22544A-7EE6-4342-B048-85BDC9FD1C3A}</a:tableStyleId>
              </a:tblPr>
              <a:tblGrid>
                <a:gridCol w="676952">
                  <a:extLst>
                    <a:ext uri="{9D8B030D-6E8A-4147-A177-3AD203B41FA5}">
                      <a16:colId xmlns:a16="http://schemas.microsoft.com/office/drawing/2014/main" xmlns="" val="2873629455"/>
                    </a:ext>
                  </a:extLst>
                </a:gridCol>
                <a:gridCol w="1187589">
                  <a:extLst>
                    <a:ext uri="{9D8B030D-6E8A-4147-A177-3AD203B41FA5}">
                      <a16:colId xmlns:a16="http://schemas.microsoft.com/office/drawing/2014/main" xmlns="" val="1810354664"/>
                    </a:ext>
                  </a:extLst>
                </a:gridCol>
                <a:gridCol w="1155702">
                  <a:extLst>
                    <a:ext uri="{9D8B030D-6E8A-4147-A177-3AD203B41FA5}">
                      <a16:colId xmlns:a16="http://schemas.microsoft.com/office/drawing/2014/main" xmlns="" val="2716422410"/>
                    </a:ext>
                  </a:extLst>
                </a:gridCol>
              </a:tblGrid>
              <a:tr h="300361">
                <a:tc>
                  <a:txBody>
                    <a:bodyPr/>
                    <a:lstStyle/>
                    <a:p>
                      <a:pPr algn="ctr" fontAlgn="b"/>
                      <a:r>
                        <a:rPr lang="en-US" sz="1000" b="1" u="none" strike="noStrike">
                          <a:effectLst/>
                          <a:latin typeface="Arial" panose="020B0604020202020204" pitchFamily="34" charset="0"/>
                          <a:cs typeface="Arial" panose="020B0604020202020204" pitchFamily="34" charset="0"/>
                        </a:rPr>
                        <a:t>Position</a:t>
                      </a:r>
                      <a:endParaRPr lang="en-US" sz="10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gridSpan="2">
                  <a:txBody>
                    <a:bodyPr/>
                    <a:lstStyle/>
                    <a:p>
                      <a:pPr algn="ctr" fontAlgn="b"/>
                      <a:r>
                        <a:rPr lang="en-US" sz="1000" b="1" u="none" strike="noStrike" dirty="0">
                          <a:effectLst/>
                          <a:latin typeface="Arial" panose="020B0604020202020204" pitchFamily="34" charset="0"/>
                          <a:cs typeface="Arial" panose="020B0604020202020204" pitchFamily="34" charset="0"/>
                        </a:rPr>
                        <a:t>Connector / Connection</a:t>
                      </a:r>
                      <a:endParaRPr lang="en-US" sz="1000" b="1"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hMerge="1">
                  <a:txBody>
                    <a:bodyPr/>
                    <a:lstStyle/>
                    <a:p>
                      <a:pPr algn="ctr" fontAlgn="b"/>
                      <a:r>
                        <a:rPr lang="en-US" sz="900" u="none" strike="noStrike">
                          <a:effectLst/>
                          <a:latin typeface="Arial" panose="020B0604020202020204" pitchFamily="34" charset="0"/>
                          <a:cs typeface="Arial" panose="020B0604020202020204" pitchFamily="34" charset="0"/>
                        </a:rPr>
                        <a:t>Maximum</a:t>
                      </a:r>
                    </a:p>
                    <a:p>
                      <a:pPr algn="ctr" fontAlgn="b"/>
                      <a:r>
                        <a:rPr lang="en-US" sz="900" u="none" strike="noStrike">
                          <a:effectLst/>
                          <a:latin typeface="Arial" panose="020B0604020202020204" pitchFamily="34" charset="0"/>
                          <a:cs typeface="Arial" panose="020B0604020202020204" pitchFamily="34" charset="0"/>
                        </a:rPr>
                        <a:t>Condition</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178385782"/>
                  </a:ext>
                </a:extLst>
              </a:tr>
              <a:tr h="278361">
                <a:tc rowSpan="4">
                  <a:txBody>
                    <a:bodyPr/>
                    <a:lstStyle/>
                    <a:p>
                      <a:pPr algn="ctr" fontAlgn="b"/>
                      <a:r>
                        <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Main Output Connector</a:t>
                      </a:r>
                    </a:p>
                    <a:p>
                      <a:pPr algn="ctr" fontAlgn="b"/>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p>
                      <a:pPr algn="ctr" fontAlgn="b"/>
                      <a:r>
                        <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J2</a:t>
                      </a: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gridSpan="2">
                  <a:txBody>
                    <a:bodyPr/>
                    <a:lstStyle/>
                    <a:p>
                      <a:pPr algn="ctr"/>
                      <a:r>
                        <a:rPr lang="en-US" altLang="zh-CN" sz="900" u="none" strike="noStrike" kern="1200" dirty="0">
                          <a:solidFill>
                            <a:schemeClr val="dk1"/>
                          </a:solidFill>
                          <a:effectLst/>
                          <a:latin typeface="Arial" panose="020B0604020202020204" pitchFamily="34" charset="0"/>
                          <a:ea typeface="+mn-ea"/>
                          <a:cs typeface="Arial" panose="020B0604020202020204" pitchFamily="34" charset="0"/>
                        </a:rPr>
                        <a:t>Output screw terminal connector</a:t>
                      </a:r>
                      <a:endParaRPr lang="zh-CN" altLang="zh-CN" sz="900" u="none" strike="noStrike" kern="1200" dirty="0">
                        <a:solidFill>
                          <a:schemeClr val="dk1"/>
                        </a:solidFill>
                        <a:effectLst/>
                        <a:latin typeface="Arial" panose="020B0604020202020204" pitchFamily="34" charset="0"/>
                        <a:ea typeface="+mn-ea"/>
                        <a:cs typeface="Arial" panose="020B0604020202020204" pitchFamily="34" charset="0"/>
                      </a:endParaRP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hMerge="1">
                  <a:txBody>
                    <a:bodyPr/>
                    <a:lstStyle/>
                    <a:p>
                      <a:pPr algn="ctr" fontAlgn="b"/>
                      <a:r>
                        <a:rPr lang="en-US" sz="900" u="none" strike="noStrike">
                          <a:effectLst/>
                          <a:latin typeface="Arial" panose="020B0604020202020204" pitchFamily="34" charset="0"/>
                          <a:cs typeface="Arial" panose="020B0604020202020204" pitchFamily="34" charset="0"/>
                        </a:rPr>
                        <a:t>240Vac</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720057867"/>
                  </a:ext>
                </a:extLst>
              </a:tr>
              <a:tr h="180000">
                <a:tc vMerge="1">
                  <a:txBody>
                    <a:bodyPr/>
                    <a:lstStyle/>
                    <a:p>
                      <a:pPr algn="ctr" fontAlgn="b"/>
                      <a:r>
                        <a:rPr lang="en-US" sz="900" u="none" strike="noStrike">
                          <a:effectLst/>
                          <a:latin typeface="Arial" panose="020B0604020202020204" pitchFamily="34" charset="0"/>
                          <a:cs typeface="Arial" panose="020B0604020202020204" pitchFamily="34" charset="0"/>
                        </a:rPr>
                        <a:t>Input Voltage Range</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1" u="none" strike="noStrike">
                          <a:solidFill>
                            <a:schemeClr val="tx1"/>
                          </a:solidFill>
                          <a:effectLst/>
                          <a:latin typeface="Arial" panose="020B0604020202020204" pitchFamily="34" charset="0"/>
                          <a:cs typeface="Arial" panose="020B0604020202020204" pitchFamily="34" charset="0"/>
                        </a:rPr>
                        <a:t>Enclosure Mark</a:t>
                      </a: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1" i="0" u="none" strike="noStrike">
                          <a:solidFill>
                            <a:schemeClr val="tx1"/>
                          </a:solidFill>
                          <a:effectLst/>
                          <a:latin typeface="Arial" panose="020B0604020202020204" pitchFamily="34" charset="0"/>
                          <a:ea typeface="+mn-ea"/>
                          <a:cs typeface="Arial" panose="020B0604020202020204" pitchFamily="34" charset="0"/>
                        </a:rPr>
                        <a:t>Designation</a:t>
                      </a:r>
                      <a:endParaRPr lang="zh-CN" altLang="en-US" sz="900" b="1" i="0" u="none" strike="noStrike">
                        <a:solidFill>
                          <a:schemeClr val="tx1"/>
                        </a:solidFill>
                        <a:effectLst/>
                        <a:latin typeface="Arial" panose="020B0604020202020204" pitchFamily="34" charset="0"/>
                        <a:ea typeface="+mn-ea"/>
                        <a:cs typeface="Arial" panose="020B0604020202020204" pitchFamily="34" charset="0"/>
                      </a:endParaRP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490257298"/>
                  </a:ext>
                </a:extLst>
              </a:tr>
              <a:tr h="180000">
                <a:tc vMerge="1">
                  <a:txBody>
                    <a:bodyPr/>
                    <a:lstStyle/>
                    <a:p>
                      <a:pPr algn="ctr" fontAlgn="b"/>
                      <a:r>
                        <a:rPr lang="en-US" sz="900" u="none" strike="noStrike">
                          <a:effectLst/>
                          <a:latin typeface="Arial" panose="020B0604020202020204" pitchFamily="34" charset="0"/>
                          <a:cs typeface="Arial" panose="020B0604020202020204" pitchFamily="34" charset="0"/>
                        </a:rPr>
                        <a:t>Input Frequency</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Vo+</a:t>
                      </a: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Output positive</a:t>
                      </a: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405494241"/>
                  </a:ext>
                </a:extLst>
              </a:tr>
              <a:tr h="180000">
                <a:tc vMerge="1">
                  <a:txBody>
                    <a:bodyPr/>
                    <a:lstStyle/>
                    <a:p>
                      <a:pPr algn="ctr" fontAlgn="b"/>
                      <a:r>
                        <a:rPr lang="en-US" sz="900" u="none" strike="noStrike">
                          <a:effectLst/>
                          <a:latin typeface="Arial" panose="020B0604020202020204" pitchFamily="34" charset="0"/>
                          <a:cs typeface="Arial" panose="020B0604020202020204" pitchFamily="34" charset="0"/>
                        </a:rPr>
                        <a:t>Input Current</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rPr>
                        <a:t>Vo-</a:t>
                      </a:r>
                      <a:endParaRPr lang="zh-CN" alt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DC Output return</a:t>
                      </a:r>
                      <a:endParaRPr lang="zh-CN" alt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4134769867"/>
                  </a:ext>
                </a:extLst>
              </a:tr>
            </a:tbl>
          </a:graphicData>
        </a:graphic>
      </p:graphicFrame>
      <p:graphicFrame>
        <p:nvGraphicFramePr>
          <p:cNvPr id="15" name="表格 14">
            <a:extLst>
              <a:ext uri="{FF2B5EF4-FFF2-40B4-BE49-F238E27FC236}">
                <a16:creationId xmlns:a16="http://schemas.microsoft.com/office/drawing/2014/main" xmlns="" id="{AC618F6A-3C47-D957-DB7E-3487C4777294}"/>
              </a:ext>
            </a:extLst>
          </p:cNvPr>
          <p:cNvGraphicFramePr>
            <a:graphicFrameLocks noGrp="1"/>
          </p:cNvGraphicFramePr>
          <p:nvPr>
            <p:extLst>
              <p:ext uri="{D42A27DB-BD31-4B8C-83A1-F6EECF244321}">
                <p14:modId xmlns:p14="http://schemas.microsoft.com/office/powerpoint/2010/main" xmlns="" val="3030630607"/>
              </p:ext>
            </p:extLst>
          </p:nvPr>
        </p:nvGraphicFramePr>
        <p:xfrm>
          <a:off x="3498850" y="6334357"/>
          <a:ext cx="3020241" cy="1245295"/>
        </p:xfrm>
        <a:graphic>
          <a:graphicData uri="http://schemas.openxmlformats.org/drawingml/2006/table">
            <a:tbl>
              <a:tblPr>
                <a:tableStyleId>{5C22544A-7EE6-4342-B048-85BDC9FD1C3A}</a:tableStyleId>
              </a:tblPr>
              <a:tblGrid>
                <a:gridCol w="651082">
                  <a:extLst>
                    <a:ext uri="{9D8B030D-6E8A-4147-A177-3AD203B41FA5}">
                      <a16:colId xmlns:a16="http://schemas.microsoft.com/office/drawing/2014/main" xmlns="" val="2873629455"/>
                    </a:ext>
                  </a:extLst>
                </a:gridCol>
                <a:gridCol w="1203932">
                  <a:extLst>
                    <a:ext uri="{9D8B030D-6E8A-4147-A177-3AD203B41FA5}">
                      <a16:colId xmlns:a16="http://schemas.microsoft.com/office/drawing/2014/main" xmlns="" val="1810354664"/>
                    </a:ext>
                  </a:extLst>
                </a:gridCol>
                <a:gridCol w="1165227">
                  <a:extLst>
                    <a:ext uri="{9D8B030D-6E8A-4147-A177-3AD203B41FA5}">
                      <a16:colId xmlns:a16="http://schemas.microsoft.com/office/drawing/2014/main" xmlns="" val="2716422410"/>
                    </a:ext>
                  </a:extLst>
                </a:gridCol>
              </a:tblGrid>
              <a:tr h="300361">
                <a:tc>
                  <a:txBody>
                    <a:bodyPr/>
                    <a:lstStyle/>
                    <a:p>
                      <a:pPr algn="ctr" fontAlgn="b"/>
                      <a:r>
                        <a:rPr lang="en-US" sz="1000" b="1" u="none" strike="noStrike">
                          <a:effectLst/>
                          <a:latin typeface="Arial" panose="020B0604020202020204" pitchFamily="34" charset="0"/>
                          <a:cs typeface="Arial" panose="020B0604020202020204" pitchFamily="34" charset="0"/>
                        </a:rPr>
                        <a:t>Position</a:t>
                      </a:r>
                      <a:endParaRPr lang="en-US" sz="1000" b="1"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gridSpan="2">
                  <a:txBody>
                    <a:bodyPr/>
                    <a:lstStyle/>
                    <a:p>
                      <a:pPr algn="ctr" fontAlgn="b"/>
                      <a:r>
                        <a:rPr lang="en-US" sz="1000" b="1" u="none" strike="noStrike" dirty="0">
                          <a:effectLst/>
                          <a:latin typeface="Arial" panose="020B0604020202020204" pitchFamily="34" charset="0"/>
                          <a:cs typeface="Arial" panose="020B0604020202020204" pitchFamily="34" charset="0"/>
                        </a:rPr>
                        <a:t>Connector / Connection</a:t>
                      </a:r>
                      <a:endParaRPr lang="en-US" sz="1000" b="1"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hMerge="1">
                  <a:txBody>
                    <a:bodyPr/>
                    <a:lstStyle/>
                    <a:p>
                      <a:pPr algn="ctr" fontAlgn="b"/>
                      <a:r>
                        <a:rPr lang="en-US" sz="900" u="none" strike="noStrike">
                          <a:effectLst/>
                          <a:latin typeface="Arial" panose="020B0604020202020204" pitchFamily="34" charset="0"/>
                          <a:cs typeface="Arial" panose="020B0604020202020204" pitchFamily="34" charset="0"/>
                        </a:rPr>
                        <a:t>Maximum</a:t>
                      </a:r>
                    </a:p>
                    <a:p>
                      <a:pPr algn="ctr" fontAlgn="b"/>
                      <a:r>
                        <a:rPr lang="en-US" sz="900" u="none" strike="noStrike">
                          <a:effectLst/>
                          <a:latin typeface="Arial" panose="020B0604020202020204" pitchFamily="34" charset="0"/>
                          <a:cs typeface="Arial" panose="020B0604020202020204" pitchFamily="34" charset="0"/>
                        </a:rPr>
                        <a:t>Condition</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178385782"/>
                  </a:ext>
                </a:extLst>
              </a:tr>
              <a:tr h="180000">
                <a:tc rowSpan="6">
                  <a:txBody>
                    <a:bodyPr/>
                    <a:lstStyle/>
                    <a:p>
                      <a:pPr algn="ctr" fontAlgn="b"/>
                      <a:r>
                        <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C</a:t>
                      </a:r>
                      <a:r>
                        <a:rPr lang="en-US" altLang="zh-CN"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ontrol</a:t>
                      </a:r>
                      <a:r>
                        <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 Connector</a:t>
                      </a:r>
                    </a:p>
                    <a:p>
                      <a:pPr algn="ctr" fontAlgn="b"/>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p>
                      <a:pPr algn="ctr" fontAlgn="b"/>
                      <a:r>
                        <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J3</a:t>
                      </a: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gridSpan="2">
                  <a:txBody>
                    <a:bodyPr/>
                    <a:lstStyle/>
                    <a:p>
                      <a:pPr algn="ctr"/>
                      <a:r>
                        <a:rPr lang="en-US" altLang="zh-CN" sz="900" u="none" strike="noStrike" kern="1200" dirty="0">
                          <a:solidFill>
                            <a:schemeClr val="dk1"/>
                          </a:solidFill>
                          <a:effectLst/>
                          <a:latin typeface="Arial" panose="020B0604020202020204" pitchFamily="34" charset="0"/>
                          <a:ea typeface="+mn-ea"/>
                          <a:cs typeface="Arial" panose="020B0604020202020204" pitchFamily="34" charset="0"/>
                        </a:rPr>
                        <a:t>Input screw terminal connector</a:t>
                      </a:r>
                      <a:endParaRPr lang="zh-CN" altLang="zh-CN" sz="900" u="none" strike="noStrike" kern="1200" dirty="0">
                        <a:solidFill>
                          <a:schemeClr val="dk1"/>
                        </a:solidFill>
                        <a:effectLst/>
                        <a:latin typeface="Arial" panose="020B0604020202020204" pitchFamily="34" charset="0"/>
                        <a:ea typeface="+mn-ea"/>
                        <a:cs typeface="Arial" panose="020B0604020202020204" pitchFamily="34" charset="0"/>
                      </a:endParaRP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hMerge="1">
                  <a:txBody>
                    <a:bodyPr/>
                    <a:lstStyle/>
                    <a:p>
                      <a:pPr algn="ctr" fontAlgn="b"/>
                      <a:r>
                        <a:rPr lang="en-US" sz="900" u="none" strike="noStrike">
                          <a:effectLst/>
                          <a:latin typeface="Arial" panose="020B0604020202020204" pitchFamily="34" charset="0"/>
                          <a:cs typeface="Arial" panose="020B0604020202020204" pitchFamily="34" charset="0"/>
                        </a:rPr>
                        <a:t>240Vac</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720057867"/>
                  </a:ext>
                </a:extLst>
              </a:tr>
              <a:tr h="180000">
                <a:tc vMerge="1">
                  <a:txBody>
                    <a:bodyPr/>
                    <a:lstStyle/>
                    <a:p>
                      <a:pPr algn="ctr" fontAlgn="b"/>
                      <a:r>
                        <a:rPr lang="en-US" sz="900" u="none" strike="noStrike">
                          <a:effectLst/>
                          <a:latin typeface="Arial" panose="020B0604020202020204" pitchFamily="34" charset="0"/>
                          <a:cs typeface="Arial" panose="020B0604020202020204" pitchFamily="34" charset="0"/>
                        </a:rPr>
                        <a:t>Input Voltage Range</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1" u="none" strike="noStrike" dirty="0">
                          <a:effectLst/>
                          <a:latin typeface="Arial" panose="020B0604020202020204" pitchFamily="34" charset="0"/>
                          <a:cs typeface="Arial" panose="020B0604020202020204" pitchFamily="34" charset="0"/>
                        </a:rPr>
                        <a:t>P</a:t>
                      </a:r>
                      <a:r>
                        <a:rPr lang="en-US" altLang="zh-CN" sz="900" b="1" u="none" strike="noStrike" dirty="0">
                          <a:effectLst/>
                          <a:latin typeface="Arial" panose="020B0604020202020204" pitchFamily="34" charset="0"/>
                          <a:cs typeface="Arial" panose="020B0604020202020204" pitchFamily="34" charset="0"/>
                        </a:rPr>
                        <a:t>in Number</a:t>
                      </a:r>
                      <a:endParaRPr lang="en-US" sz="900" b="1" u="none" strike="noStrike" dirty="0">
                        <a:effectLst/>
                        <a:latin typeface="Arial" panose="020B0604020202020204" pitchFamily="34" charset="0"/>
                        <a:cs typeface="Arial" panose="020B0604020202020204" pitchFamily="34" charset="0"/>
                      </a:endParaRP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1" i="0" u="none" strike="noStrike" dirty="0">
                          <a:solidFill>
                            <a:srgbClr val="000000"/>
                          </a:solidFill>
                          <a:effectLst/>
                          <a:latin typeface="Arial" panose="020B0604020202020204" pitchFamily="34" charset="0"/>
                          <a:ea typeface="+mn-ea"/>
                          <a:cs typeface="Arial" panose="020B0604020202020204" pitchFamily="34" charset="0"/>
                        </a:rPr>
                        <a:t>Designation</a:t>
                      </a:r>
                      <a:endParaRPr lang="zh-CN" altLang="en-US" sz="900" b="1" i="0" u="none" strike="noStrike" dirty="0">
                        <a:solidFill>
                          <a:srgbClr val="000000"/>
                        </a:solidFill>
                        <a:effectLst/>
                        <a:latin typeface="Arial" panose="020B0604020202020204" pitchFamily="34" charset="0"/>
                        <a:ea typeface="+mn-ea"/>
                        <a:cs typeface="Arial" panose="020B0604020202020204" pitchFamily="34" charset="0"/>
                      </a:endParaRP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490257298"/>
                  </a:ext>
                </a:extLst>
              </a:tr>
              <a:tr h="161331">
                <a:tc vMerge="1">
                  <a:txBody>
                    <a:bodyPr/>
                    <a:lstStyle/>
                    <a:p>
                      <a:pPr algn="ctr" fontAlgn="b"/>
                      <a:r>
                        <a:rPr lang="en-US" sz="900" u="none" strike="noStrike">
                          <a:effectLst/>
                          <a:latin typeface="Arial" panose="020B0604020202020204" pitchFamily="34" charset="0"/>
                          <a:cs typeface="Arial" panose="020B0604020202020204" pitchFamily="34" charset="0"/>
                        </a:rPr>
                        <a:t>Input Frequency</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P</a:t>
                      </a:r>
                      <a:r>
                        <a:rPr lang="en-US" altLang="zh-CN"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in1</a:t>
                      </a:r>
                      <a:endPar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lvl="0" indent="0" algn="ctr" defTabSz="685800" rtl="0" eaLnBrk="1" fontAlgn="b" latinLnBrk="0" hangingPunct="1">
                        <a:lnSpc>
                          <a:spcPct val="100000"/>
                        </a:lnSpc>
                        <a:spcBef>
                          <a:spcPts val="0"/>
                        </a:spcBef>
                        <a:spcAft>
                          <a:spcPts val="0"/>
                        </a:spcAft>
                        <a:buClrTx/>
                        <a:buSzTx/>
                        <a:buFontTx/>
                        <a:buNone/>
                        <a:tabLst/>
                        <a:defRPr/>
                      </a:pPr>
                      <a:r>
                        <a:rPr lang="en-US" altLang="zh-CN" sz="900" u="none" strike="noStrike" dirty="0">
                          <a:effectLst/>
                          <a:latin typeface="Arial" panose="020B0604020202020204" pitchFamily="34" charset="0"/>
                          <a:cs typeface="Arial" panose="020B0604020202020204" pitchFamily="34" charset="0"/>
                        </a:rPr>
                        <a:t> Current Share</a:t>
                      </a:r>
                      <a:endParaRPr lang="en-US" altLang="zh-CN" sz="900" b="0" i="0" u="none" strike="noStrike" dirty="0">
                        <a:solidFill>
                          <a:srgbClr val="000000"/>
                        </a:solidFill>
                        <a:effectLst/>
                        <a:latin typeface="Arial" panose="020B0604020202020204" pitchFamily="34" charset="0"/>
                        <a:ea typeface="+mn-ea"/>
                        <a:cs typeface="Arial" panose="020B0604020202020204" pitchFamily="34" charset="0"/>
                      </a:endParaRP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405494241"/>
                  </a:ext>
                </a:extLst>
              </a:tr>
              <a:tr h="0">
                <a:tc vMerge="1">
                  <a:txBody>
                    <a:bodyPr/>
                    <a:lstStyle/>
                    <a:p>
                      <a:endParaRPr lang="zh-CN" altLang="en-US"/>
                    </a:p>
                  </a:txBody>
                  <a:tcPr/>
                </a:tc>
                <a:tc>
                  <a:txBody>
                    <a:bodyPr/>
                    <a:lstStyle/>
                    <a:p>
                      <a:pPr algn="ctr" fontAlgn="b"/>
                      <a:r>
                        <a:rPr 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P</a:t>
                      </a:r>
                      <a:r>
                        <a:rPr lang="en-US" altLang="zh-CN"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in2</a:t>
                      </a: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marR="0" lvl="0" indent="0" algn="ctr" defTabSz="685800" rtl="0" eaLnBrk="1" fontAlgn="b" latinLnBrk="0" hangingPunct="1">
                        <a:lnSpc>
                          <a:spcPct val="100000"/>
                        </a:lnSpc>
                        <a:spcBef>
                          <a:spcPts val="0"/>
                        </a:spcBef>
                        <a:spcAft>
                          <a:spcPts val="0"/>
                        </a:spcAft>
                        <a:buClrTx/>
                        <a:buSzTx/>
                        <a:buFontTx/>
                        <a:buNone/>
                        <a:tabLst/>
                        <a:defRPr/>
                      </a:pPr>
                      <a:r>
                        <a:rPr lang="en-US" altLang="zh-CN" sz="900" b="0" i="0" u="none" strike="noStrike" dirty="0">
                          <a:solidFill>
                            <a:srgbClr val="000000"/>
                          </a:solidFill>
                          <a:effectLst/>
                          <a:latin typeface="Arial" panose="020B0604020202020204" pitchFamily="34" charset="0"/>
                          <a:ea typeface="+mn-ea"/>
                          <a:cs typeface="Arial" panose="020B0604020202020204" pitchFamily="34" charset="0"/>
                        </a:rPr>
                        <a:t>NC</a:t>
                      </a: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533298558"/>
                  </a:ext>
                </a:extLst>
              </a:tr>
              <a:tr h="90000">
                <a:tc vMerge="1">
                  <a:txBody>
                    <a:bodyPr/>
                    <a:lstStyle/>
                    <a:p>
                      <a:pPr algn="ctr" fontAlgn="b"/>
                      <a:r>
                        <a:rPr lang="en-US" sz="900" u="none" strike="noStrike">
                          <a:effectLst/>
                          <a:latin typeface="Arial" panose="020B0604020202020204" pitchFamily="34" charset="0"/>
                          <a:cs typeface="Arial" panose="020B0604020202020204" pitchFamily="34" charset="0"/>
                        </a:rPr>
                        <a:t>Input Current</a:t>
                      </a:r>
                      <a:endParaRPr lang="en-US" sz="900" b="0" i="0" u="none" strike="noStrike">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Pin3</a:t>
                      </a:r>
                      <a:endParaRPr lang="zh-CN" alt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0" i="0" u="none" strike="noStrike" dirty="0">
                          <a:solidFill>
                            <a:srgbClr val="000000"/>
                          </a:solidFill>
                          <a:effectLst/>
                          <a:latin typeface="Arial" panose="020B0604020202020204" pitchFamily="34" charset="0"/>
                          <a:ea typeface="+mn-ea"/>
                          <a:cs typeface="Arial" panose="020B0604020202020204" pitchFamily="34" charset="0"/>
                        </a:rPr>
                        <a:t>DC OK-</a:t>
                      </a:r>
                      <a:endParaRPr lang="zh-CN" alt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4134769867"/>
                  </a:ext>
                </a:extLst>
              </a:tr>
              <a:tr h="0">
                <a:tc vMerge="1">
                  <a:txBody>
                    <a:bodyPr/>
                    <a:lstStyle/>
                    <a:p>
                      <a:endParaRPr lang="zh-CN" altLang="en-US"/>
                    </a:p>
                  </a:txBody>
                  <a:tcPr/>
                </a:tc>
                <a:tc>
                  <a:txBody>
                    <a:bodyPr/>
                    <a:lstStyle/>
                    <a:p>
                      <a:pPr algn="ctr" fontAlgn="b"/>
                      <a:r>
                        <a:rPr lang="en-US" altLang="zh-CN"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Pin4</a:t>
                      </a:r>
                      <a:endParaRPr lang="zh-CN" alt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ctr" fontAlgn="b"/>
                      <a:r>
                        <a:rPr lang="en-US" altLang="zh-CN"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rPr>
                        <a:t>DC OK+</a:t>
                      </a:r>
                      <a:endParaRPr lang="zh-CN" altLang="en-US" sz="900" b="0" i="0" u="none" strike="noStrike" dirty="0">
                        <a:solidFill>
                          <a:srgbClr val="000000"/>
                        </a:solidFill>
                        <a:effectLst/>
                        <a:latin typeface="Arial" panose="020B0604020202020204" pitchFamily="34" charset="0"/>
                        <a:ea typeface="等线" panose="02010600030101010101" pitchFamily="2" charset="-122"/>
                        <a:cs typeface="Arial" panose="020B0604020202020204" pitchFamily="34" charset="0"/>
                      </a:endParaRPr>
                    </a:p>
                  </a:txBody>
                  <a:tcPr marL="4041" marR="4041" marT="4041"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891682453"/>
                  </a:ext>
                </a:extLst>
              </a:tr>
            </a:tbl>
          </a:graphicData>
        </a:graphic>
      </p:graphicFrame>
      <p:pic>
        <p:nvPicPr>
          <p:cNvPr id="19" name="图片 18">
            <a:extLst>
              <a:ext uri="{FF2B5EF4-FFF2-40B4-BE49-F238E27FC236}">
                <a16:creationId xmlns:a16="http://schemas.microsoft.com/office/drawing/2014/main" xmlns="" id="{4BF3E79B-5936-3A38-DE96-1C300B52A3ED}"/>
              </a:ext>
            </a:extLst>
          </p:cNvPr>
          <p:cNvPicPr>
            <a:picLocks noChangeAspect="1"/>
          </p:cNvPicPr>
          <p:nvPr/>
        </p:nvPicPr>
        <p:blipFill>
          <a:blip r:embed="rId3" cstate="print"/>
          <a:stretch>
            <a:fillRect/>
          </a:stretch>
        </p:blipFill>
        <p:spPr>
          <a:xfrm>
            <a:off x="142881" y="1099937"/>
            <a:ext cx="6621251" cy="3747614"/>
          </a:xfrm>
          <a:prstGeom prst="rect">
            <a:avLst/>
          </a:prstGeom>
        </p:spPr>
      </p:pic>
      <p:sp>
        <p:nvSpPr>
          <p:cNvPr id="23" name="文本框 17">
            <a:extLst>
              <a:ext uri="{FF2B5EF4-FFF2-40B4-BE49-F238E27FC236}">
                <a16:creationId xmlns:a16="http://schemas.microsoft.com/office/drawing/2014/main" xmlns="" id="{3A8E5F3E-4BAB-4FCA-8C72-E5A5A49994E3}"/>
              </a:ext>
            </a:extLst>
          </p:cNvPr>
          <p:cNvSpPr txBox="1"/>
          <p:nvPr/>
        </p:nvSpPr>
        <p:spPr>
          <a:xfrm>
            <a:off x="314823" y="0"/>
            <a:ext cx="4654051" cy="400110"/>
          </a:xfrm>
          <a:prstGeom prst="rect">
            <a:avLst/>
          </a:prstGeom>
          <a:noFill/>
        </p:spPr>
        <p:txBody>
          <a:bodyPr wrap="square" rtlCol="0">
            <a:spAutoFit/>
          </a:bodyPr>
          <a:lstStyle/>
          <a:p>
            <a:r>
              <a:rPr lang="en-US" altLang="zh-CN" sz="2000" b="1" i="1" dirty="0" smtClean="0">
                <a:solidFill>
                  <a:schemeClr val="accent6"/>
                </a:solidFill>
                <a:latin typeface="Arial" panose="020B0604020202020204" pitchFamily="34" charset="0"/>
                <a:cs typeface="Arial" panose="020B0604020202020204" pitchFamily="34" charset="0"/>
              </a:rPr>
              <a:t>Model: BPD-HNS360</a:t>
            </a:r>
            <a:endParaRPr lang="zh-CN" altLang="en-US" sz="2000" b="1" i="1" dirty="0">
              <a:solidFill>
                <a:schemeClr val="accent6"/>
              </a:solidFill>
              <a:latin typeface="Arial" panose="020B0604020202020204" pitchFamily="34" charset="0"/>
              <a:cs typeface="Arial" panose="020B0604020202020204" pitchFamily="34" charset="0"/>
            </a:endParaRPr>
          </a:p>
        </p:txBody>
      </p:sp>
      <p:pic>
        <p:nvPicPr>
          <p:cNvPr id="24" name="图片 6">
            <a:extLst>
              <a:ext uri="{FF2B5EF4-FFF2-40B4-BE49-F238E27FC236}">
                <a16:creationId xmlns="" xmlns:a16="http://schemas.microsoft.com/office/drawing/2014/main" id="{9F18202A-C855-11FB-B4F6-EAF2BBFB3BE4}"/>
              </a:ext>
            </a:extLst>
          </p:cNvPr>
          <p:cNvPicPr>
            <a:picLocks noChangeAspect="1"/>
          </p:cNvPicPr>
          <p:nvPr/>
        </p:nvPicPr>
        <p:blipFill>
          <a:blip r:embed="rId4" cstate="print"/>
          <a:stretch>
            <a:fillRect/>
          </a:stretch>
        </p:blipFill>
        <p:spPr>
          <a:xfrm>
            <a:off x="5181600" y="124193"/>
            <a:ext cx="1309816" cy="780067"/>
          </a:xfrm>
          <a:prstGeom prst="rect">
            <a:avLst/>
          </a:prstGeom>
        </p:spPr>
      </p:pic>
      <p:sp>
        <p:nvSpPr>
          <p:cNvPr id="26" name="文本框 21"/>
          <p:cNvSpPr txBox="1"/>
          <p:nvPr/>
        </p:nvSpPr>
        <p:spPr>
          <a:xfrm>
            <a:off x="4219911" y="9185255"/>
            <a:ext cx="2522220" cy="461665"/>
          </a:xfrm>
          <a:prstGeom prst="rect">
            <a:avLst/>
          </a:prstGeom>
          <a:noFill/>
        </p:spPr>
        <p:txBody>
          <a:bodyPr wrap="square" rtlCol="0">
            <a:spAutoFit/>
          </a:bodyPr>
          <a:lstStyle/>
          <a:p>
            <a:pPr algn="r"/>
            <a:r>
              <a:rPr lang="en-US" altLang="zh-CN" sz="1200" i="1" dirty="0" smtClean="0"/>
              <a:t>Phone: (973) 594-1800                                                 </a:t>
            </a:r>
            <a:r>
              <a:rPr lang="en-US" altLang="zh-CN" sz="1200" i="1" dirty="0" smtClean="0">
                <a:solidFill>
                  <a:schemeClr val="accent6"/>
                </a:solidFill>
              </a:rPr>
              <a:t>Salesteam@BluTekPower.com</a:t>
            </a:r>
            <a:endParaRPr lang="zh-CN" altLang="en-US" sz="1200" i="1" dirty="0">
              <a:solidFill>
                <a:schemeClr val="accent6"/>
              </a:solidFill>
            </a:endParaRPr>
          </a:p>
        </p:txBody>
      </p:sp>
      <p:sp>
        <p:nvSpPr>
          <p:cNvPr id="27" name="文本框 9">
            <a:extLst>
              <a:ext uri="{FF2B5EF4-FFF2-40B4-BE49-F238E27FC236}">
                <a16:creationId xmlns="" xmlns:a16="http://schemas.microsoft.com/office/drawing/2014/main" id="{2397F80B-E006-1420-B82A-F7D326CA4814}"/>
              </a:ext>
            </a:extLst>
          </p:cNvPr>
          <p:cNvSpPr txBox="1"/>
          <p:nvPr/>
        </p:nvSpPr>
        <p:spPr>
          <a:xfrm>
            <a:off x="4450080" y="9690556"/>
            <a:ext cx="2407920" cy="215444"/>
          </a:xfrm>
          <a:prstGeom prst="rect">
            <a:avLst/>
          </a:prstGeom>
          <a:noFill/>
        </p:spPr>
        <p:txBody>
          <a:bodyPr wrap="square" rtlCol="0">
            <a:spAutoFit/>
          </a:bodyPr>
          <a:lstStyle/>
          <a:p>
            <a:r>
              <a:rPr lang="en-US" altLang="zh-CN" sz="800" i="1" dirty="0"/>
              <a:t>Confidential, Copyright reserved by </a:t>
            </a:r>
            <a:r>
              <a:rPr lang="en-US" altLang="zh-CN" sz="800" i="1" dirty="0" smtClean="0"/>
              <a:t>BluTek Power, Inc.</a:t>
            </a:r>
            <a:endParaRPr lang="zh-CN" altLang="en-US" sz="800" i="1" dirty="0"/>
          </a:p>
        </p:txBody>
      </p:sp>
    </p:spTree>
    <p:extLst>
      <p:ext uri="{BB962C8B-B14F-4D97-AF65-F5344CB8AC3E}">
        <p14:creationId xmlns:p14="http://schemas.microsoft.com/office/powerpoint/2010/main" xmlns="" val="2694578624"/>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本框 48">
            <a:extLst>
              <a:ext uri="{FF2B5EF4-FFF2-40B4-BE49-F238E27FC236}">
                <a16:creationId xmlns:a16="http://schemas.microsoft.com/office/drawing/2014/main" xmlns="" id="{0CE801CA-0388-002D-1FEC-D58CAB30A654}"/>
              </a:ext>
            </a:extLst>
          </p:cNvPr>
          <p:cNvSpPr txBox="1"/>
          <p:nvPr/>
        </p:nvSpPr>
        <p:spPr>
          <a:xfrm>
            <a:off x="301358" y="838241"/>
            <a:ext cx="2803345" cy="276999"/>
          </a:xfrm>
          <a:prstGeom prst="rect">
            <a:avLst/>
          </a:prstGeom>
          <a:noFill/>
        </p:spPr>
        <p:txBody>
          <a:bodyPr wrap="square" rtlCol="0">
            <a:spAutoFit/>
          </a:bodyPr>
          <a:lstStyle/>
          <a:p>
            <a:r>
              <a:rPr lang="en-US" altLang="zh-CN" sz="1200" b="1" i="1" dirty="0">
                <a:solidFill>
                  <a:schemeClr val="accent6"/>
                </a:solidFill>
                <a:latin typeface="Arial" panose="020B0604020202020204" pitchFamily="34" charset="0"/>
                <a:cs typeface="Arial" panose="020B0604020202020204" pitchFamily="34" charset="0"/>
              </a:rPr>
              <a:t>Voltage Trimming</a:t>
            </a:r>
            <a:endParaRPr lang="zh-CN" altLang="en-US" sz="1200" b="1" i="1" dirty="0">
              <a:solidFill>
                <a:schemeClr val="accent6"/>
              </a:solidFill>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xmlns="" id="{8D3F70EC-A8EC-08A8-B6EF-1A7B1D90784F}"/>
              </a:ext>
            </a:extLst>
          </p:cNvPr>
          <p:cNvSpPr txBox="1"/>
          <p:nvPr/>
        </p:nvSpPr>
        <p:spPr>
          <a:xfrm>
            <a:off x="272980" y="1182149"/>
            <a:ext cx="3026436" cy="2246769"/>
          </a:xfrm>
          <a:prstGeom prst="rect">
            <a:avLst/>
          </a:prstGeom>
          <a:noFill/>
        </p:spPr>
        <p:txBody>
          <a:bodyPr wrap="square" rtlCol="0">
            <a:spAutoFit/>
          </a:bodyPr>
          <a:lstStyle/>
          <a:p>
            <a:r>
              <a:rPr lang="en-US" altLang="zh-CN" sz="1000">
                <a:latin typeface="Arial" panose="020B0604020202020204" pitchFamily="34" charset="0"/>
                <a:cs typeface="Arial" panose="020B0604020202020204" pitchFamily="34" charset="0"/>
              </a:rPr>
              <a:t>The power supply provides a potentiometer for user to adjust the output voltage. Switch the potentiometer clockwise to increase the output voltage, switch the potentiometer counterclockwise to decrease the output voltage. </a:t>
            </a:r>
          </a:p>
          <a:p>
            <a:r>
              <a:rPr lang="en-US" altLang="zh-CN" sz="1000">
                <a:latin typeface="Arial" panose="020B0604020202020204" pitchFamily="34" charset="0"/>
                <a:cs typeface="Arial" panose="020B0604020202020204" pitchFamily="34" charset="0"/>
              </a:rPr>
              <a:t>Please reference to Output Specification for the output voltage range which user shall trim the voltage within. </a:t>
            </a:r>
          </a:p>
          <a:p>
            <a:r>
              <a:rPr lang="en-US" altLang="zh-CN" sz="1000">
                <a:latin typeface="Arial" panose="020B0604020202020204" pitchFamily="34" charset="0"/>
                <a:cs typeface="Arial" panose="020B0604020202020204" pitchFamily="34" charset="0"/>
              </a:rPr>
              <a:t>When the output is adjusted below nominal value, the maximum output current is the same as the nominal output, when the output is adjusted above nominal value, the output power cannot exceed the nominal maximum power (the maximum output current used should be reduced accordingly). </a:t>
            </a:r>
            <a:endParaRPr lang="zh-CN" altLang="zh-CN" sz="1000">
              <a:latin typeface="Arial" panose="020B0604020202020204" pitchFamily="34" charset="0"/>
              <a:cs typeface="Arial" panose="020B0604020202020204" pitchFamily="34" charset="0"/>
            </a:endParaRPr>
          </a:p>
        </p:txBody>
      </p:sp>
      <p:sp>
        <p:nvSpPr>
          <p:cNvPr id="30" name="文本框 48">
            <a:extLst>
              <a:ext uri="{FF2B5EF4-FFF2-40B4-BE49-F238E27FC236}">
                <a16:creationId xmlns:a16="http://schemas.microsoft.com/office/drawing/2014/main" xmlns="" id="{2D0264B1-01F6-C350-63EB-DFCCB11A4275}"/>
              </a:ext>
            </a:extLst>
          </p:cNvPr>
          <p:cNvSpPr txBox="1"/>
          <p:nvPr/>
        </p:nvSpPr>
        <p:spPr>
          <a:xfrm>
            <a:off x="3595776" y="838241"/>
            <a:ext cx="2803345" cy="276999"/>
          </a:xfrm>
          <a:prstGeom prst="rect">
            <a:avLst/>
          </a:prstGeom>
          <a:noFill/>
        </p:spPr>
        <p:txBody>
          <a:bodyPr wrap="square" rtlCol="0">
            <a:spAutoFit/>
          </a:bodyPr>
          <a:lstStyle/>
          <a:p>
            <a:r>
              <a:rPr lang="en-US" altLang="zh-CN" sz="1200" b="1" i="1" dirty="0">
                <a:solidFill>
                  <a:schemeClr val="accent6"/>
                </a:solidFill>
                <a:latin typeface="Arial" panose="020B0604020202020204" pitchFamily="34" charset="0"/>
                <a:cs typeface="Arial" panose="020B0604020202020204" pitchFamily="34" charset="0"/>
              </a:rPr>
              <a:t>External Fuse</a:t>
            </a:r>
            <a:endParaRPr lang="zh-CN" altLang="en-US" sz="1200" b="1" i="1" dirty="0">
              <a:solidFill>
                <a:schemeClr val="accent6"/>
              </a:solidFill>
              <a:latin typeface="Arial" panose="020B0604020202020204" pitchFamily="34" charset="0"/>
              <a:cs typeface="Arial" panose="020B0604020202020204" pitchFamily="34" charset="0"/>
            </a:endParaRPr>
          </a:p>
        </p:txBody>
      </p:sp>
      <p:sp>
        <p:nvSpPr>
          <p:cNvPr id="32" name="TextBox 16">
            <a:extLst>
              <a:ext uri="{FF2B5EF4-FFF2-40B4-BE49-F238E27FC236}">
                <a16:creationId xmlns:a16="http://schemas.microsoft.com/office/drawing/2014/main" xmlns="" id="{1BC02D9F-0C5C-4C9E-7EFB-1A4A755BE00E}"/>
              </a:ext>
            </a:extLst>
          </p:cNvPr>
          <p:cNvSpPr txBox="1"/>
          <p:nvPr/>
        </p:nvSpPr>
        <p:spPr>
          <a:xfrm>
            <a:off x="3567398" y="1182149"/>
            <a:ext cx="3026436" cy="553998"/>
          </a:xfrm>
          <a:prstGeom prst="rect">
            <a:avLst/>
          </a:prstGeom>
          <a:noFill/>
        </p:spPr>
        <p:txBody>
          <a:bodyPr wrap="square" rtlCol="0">
            <a:spAutoFit/>
          </a:bodyPr>
          <a:lstStyle/>
          <a:p>
            <a:r>
              <a:rPr lang="en-US" altLang="zh-CN" sz="1000" dirty="0">
                <a:latin typeface="Arial" panose="020B0604020202020204" pitchFamily="34" charset="0"/>
                <a:cs typeface="Arial" panose="020B0604020202020204" pitchFamily="34" charset="0"/>
              </a:rPr>
              <a:t>External fuse must be series with DC input positive line to break circuit, to avoid any hazardous may be caused by fault situation.</a:t>
            </a:r>
            <a:endParaRPr lang="zh-CN" altLang="zh-CN" sz="1000" dirty="0">
              <a:latin typeface="Arial" panose="020B0604020202020204" pitchFamily="34" charset="0"/>
              <a:cs typeface="Arial" panose="020B0604020202020204" pitchFamily="34" charset="0"/>
            </a:endParaRPr>
          </a:p>
        </p:txBody>
      </p:sp>
      <p:sp>
        <p:nvSpPr>
          <p:cNvPr id="19" name="文本框 12">
            <a:extLst>
              <a:ext uri="{FF2B5EF4-FFF2-40B4-BE49-F238E27FC236}">
                <a16:creationId xmlns:a16="http://schemas.microsoft.com/office/drawing/2014/main" xmlns="" id="{6B142340-C085-65E0-CDAD-2CFAB6F90C8F}"/>
              </a:ext>
            </a:extLst>
          </p:cNvPr>
          <p:cNvSpPr txBox="1"/>
          <p:nvPr/>
        </p:nvSpPr>
        <p:spPr>
          <a:xfrm>
            <a:off x="343399" y="307085"/>
            <a:ext cx="4216944" cy="276999"/>
          </a:xfrm>
          <a:prstGeom prst="rect">
            <a:avLst/>
          </a:prstGeom>
          <a:noFill/>
        </p:spPr>
        <p:txBody>
          <a:bodyPr wrap="square" rtlCol="0">
            <a:spAutoFit/>
          </a:bodyPr>
          <a:lstStyle/>
          <a:p>
            <a:r>
              <a:rPr lang="en-US" altLang="zh-CN" sz="1200" b="1" dirty="0">
                <a:solidFill>
                  <a:schemeClr val="accent6"/>
                </a:solidFill>
                <a:latin typeface="Arial" panose="020B0604020202020204" pitchFamily="34" charset="0"/>
                <a:cs typeface="Arial" panose="020B0604020202020204" pitchFamily="34" charset="0"/>
              </a:rPr>
              <a:t>High Voltage DC/DC for Solar/ESS Application</a:t>
            </a:r>
            <a:endParaRPr lang="zh-CN" altLang="en-US" sz="1200" b="1" dirty="0">
              <a:solidFill>
                <a:schemeClr val="accent6"/>
              </a:solidFill>
              <a:latin typeface="Arial" panose="020B0604020202020204" pitchFamily="34" charset="0"/>
              <a:cs typeface="Arial" panose="020B0604020202020204" pitchFamily="34" charset="0"/>
            </a:endParaRPr>
          </a:p>
        </p:txBody>
      </p:sp>
      <p:sp>
        <p:nvSpPr>
          <p:cNvPr id="24" name="文本框 38">
            <a:extLst>
              <a:ext uri="{FF2B5EF4-FFF2-40B4-BE49-F238E27FC236}">
                <a16:creationId xmlns:a16="http://schemas.microsoft.com/office/drawing/2014/main" xmlns="" id="{91028CF1-756C-D4A5-121C-74E4EE2FCC88}"/>
              </a:ext>
            </a:extLst>
          </p:cNvPr>
          <p:cNvSpPr txBox="1"/>
          <p:nvPr/>
        </p:nvSpPr>
        <p:spPr>
          <a:xfrm>
            <a:off x="208368" y="9657869"/>
            <a:ext cx="3987711" cy="215444"/>
          </a:xfrm>
          <a:prstGeom prst="rect">
            <a:avLst/>
          </a:prstGeom>
          <a:noFill/>
        </p:spPr>
        <p:txBody>
          <a:bodyPr wrap="square" rtlCol="0">
            <a:spAutoFit/>
          </a:bodyPr>
          <a:lstStyle/>
          <a:p>
            <a:r>
              <a:rPr lang="en-US" altLang="zh-CN" sz="800" i="1" dirty="0"/>
              <a:t>All parameters are set at 25℃ ambient unless other specified. Version A04, Feb, 2026</a:t>
            </a:r>
            <a:endParaRPr lang="zh-CN" altLang="en-US" sz="800" i="1" dirty="0"/>
          </a:p>
        </p:txBody>
      </p:sp>
      <p:sp>
        <p:nvSpPr>
          <p:cNvPr id="3" name="文本框 48">
            <a:extLst>
              <a:ext uri="{FF2B5EF4-FFF2-40B4-BE49-F238E27FC236}">
                <a16:creationId xmlns:a16="http://schemas.microsoft.com/office/drawing/2014/main" xmlns="" id="{DD9071AD-DF6C-D45B-8D12-A8E368ABE537}"/>
              </a:ext>
            </a:extLst>
          </p:cNvPr>
          <p:cNvSpPr txBox="1"/>
          <p:nvPr/>
        </p:nvSpPr>
        <p:spPr>
          <a:xfrm>
            <a:off x="329736" y="3732776"/>
            <a:ext cx="2803345" cy="276999"/>
          </a:xfrm>
          <a:prstGeom prst="rect">
            <a:avLst/>
          </a:prstGeom>
          <a:noFill/>
        </p:spPr>
        <p:txBody>
          <a:bodyPr wrap="square" rtlCol="0">
            <a:spAutoFit/>
          </a:bodyPr>
          <a:lstStyle/>
          <a:p>
            <a:r>
              <a:rPr lang="en-US" altLang="zh-CN" sz="1200" b="1" i="1" dirty="0">
                <a:solidFill>
                  <a:schemeClr val="accent6"/>
                </a:solidFill>
                <a:latin typeface="Arial" panose="020B0604020202020204" pitchFamily="34" charset="0"/>
                <a:cs typeface="Arial" panose="020B0604020202020204" pitchFamily="34" charset="0"/>
              </a:rPr>
              <a:t>DC_OK</a:t>
            </a:r>
            <a:r>
              <a:rPr lang="zh-CN" altLang="en-US" sz="1200" b="1" i="1" dirty="0">
                <a:solidFill>
                  <a:schemeClr val="accent6"/>
                </a:solidFill>
                <a:latin typeface="Arial" panose="020B0604020202020204" pitchFamily="34" charset="0"/>
                <a:cs typeface="Arial" panose="020B0604020202020204" pitchFamily="34" charset="0"/>
              </a:rPr>
              <a:t> </a:t>
            </a:r>
            <a:r>
              <a:rPr lang="en-US" altLang="zh-CN" sz="1200" b="1" i="1" dirty="0">
                <a:solidFill>
                  <a:schemeClr val="accent6"/>
                </a:solidFill>
                <a:latin typeface="Arial" panose="020B0604020202020204" pitchFamily="34" charset="0"/>
                <a:cs typeface="Arial" panose="020B0604020202020204" pitchFamily="34" charset="0"/>
              </a:rPr>
              <a:t>Signal</a:t>
            </a:r>
            <a:endParaRPr lang="zh-CN" altLang="en-US" sz="1200" b="1" i="1" dirty="0">
              <a:solidFill>
                <a:schemeClr val="accent6"/>
              </a:solidFill>
              <a:latin typeface="Arial" panose="020B0604020202020204" pitchFamily="34" charset="0"/>
              <a:cs typeface="Arial" panose="020B0604020202020204" pitchFamily="34" charset="0"/>
            </a:endParaRPr>
          </a:p>
        </p:txBody>
      </p:sp>
      <p:sp>
        <p:nvSpPr>
          <p:cNvPr id="6" name="TextBox 24">
            <a:extLst>
              <a:ext uri="{FF2B5EF4-FFF2-40B4-BE49-F238E27FC236}">
                <a16:creationId xmlns:a16="http://schemas.microsoft.com/office/drawing/2014/main" xmlns="" id="{F265053C-8050-6150-F146-A7F66746CD22}"/>
              </a:ext>
            </a:extLst>
          </p:cNvPr>
          <p:cNvSpPr txBox="1"/>
          <p:nvPr/>
        </p:nvSpPr>
        <p:spPr>
          <a:xfrm>
            <a:off x="279808" y="4008523"/>
            <a:ext cx="3026436" cy="1785104"/>
          </a:xfrm>
          <a:prstGeom prst="rect">
            <a:avLst/>
          </a:prstGeom>
          <a:noFill/>
        </p:spPr>
        <p:txBody>
          <a:bodyPr wrap="square" rtlCol="0">
            <a:spAutoFit/>
          </a:bodyPr>
          <a:lstStyle/>
          <a:p>
            <a:r>
              <a:rPr lang="en-US" altLang="zh-CN" sz="1000" dirty="0">
                <a:latin typeface="Arial" panose="020B0604020202020204" pitchFamily="34" charset="0"/>
                <a:cs typeface="Arial" panose="020B0604020202020204" pitchFamily="34" charset="0"/>
              </a:rPr>
              <a:t>DC_OK Signal is designed to indicate the main DC output status. DC_OK+/- control ports are open pins from a photocoupler inside the PSU, customer needs to build external circuit to get the high or low DC_OK signal. Below figure is one connection suggest, when DC output is present, DC_OK Signal (Shown in below figure) generated will be high. When DC output is off, the internal transistor will be turned off, DC_OK signal will be low. </a:t>
            </a:r>
            <a:endParaRPr lang="zh-CN" altLang="zh-CN" sz="1000" dirty="0">
              <a:latin typeface="Arial" panose="020B0604020202020204" pitchFamily="34" charset="0"/>
              <a:cs typeface="Arial" panose="020B0604020202020204" pitchFamily="34" charset="0"/>
            </a:endParaRPr>
          </a:p>
          <a:p>
            <a:endParaRPr lang="zh-CN" altLang="en-US" sz="1000" dirty="0">
              <a:latin typeface="Arial" panose="020B0604020202020204" pitchFamily="34" charset="0"/>
              <a:cs typeface="Arial" panose="020B0604020202020204" pitchFamily="34" charset="0"/>
            </a:endParaRPr>
          </a:p>
        </p:txBody>
      </p:sp>
      <p:sp>
        <p:nvSpPr>
          <p:cNvPr id="23" name="文本框 48">
            <a:extLst>
              <a:ext uri="{FF2B5EF4-FFF2-40B4-BE49-F238E27FC236}">
                <a16:creationId xmlns:a16="http://schemas.microsoft.com/office/drawing/2014/main" xmlns="" id="{1C5D27D2-FF5E-624C-3DBA-191109EED1A2}"/>
              </a:ext>
            </a:extLst>
          </p:cNvPr>
          <p:cNvSpPr txBox="1"/>
          <p:nvPr/>
        </p:nvSpPr>
        <p:spPr>
          <a:xfrm>
            <a:off x="3614124" y="1854554"/>
            <a:ext cx="2803345" cy="276999"/>
          </a:xfrm>
          <a:prstGeom prst="rect">
            <a:avLst/>
          </a:prstGeom>
          <a:noFill/>
        </p:spPr>
        <p:txBody>
          <a:bodyPr wrap="square" rtlCol="0">
            <a:spAutoFit/>
          </a:bodyPr>
          <a:lstStyle/>
          <a:p>
            <a:r>
              <a:rPr lang="en-US" altLang="zh-CN" sz="1200" b="1" i="1" dirty="0">
                <a:solidFill>
                  <a:schemeClr val="accent6"/>
                </a:solidFill>
                <a:latin typeface="Arial" panose="020B0604020202020204" pitchFamily="34" charset="0"/>
                <a:cs typeface="Arial" panose="020B0604020202020204" pitchFamily="34" charset="0"/>
              </a:rPr>
              <a:t>Current Sharing</a:t>
            </a:r>
            <a:endParaRPr lang="zh-CN" altLang="en-US" sz="1200" b="1" i="1" dirty="0">
              <a:solidFill>
                <a:schemeClr val="accent6"/>
              </a:solidFill>
              <a:latin typeface="Arial" panose="020B0604020202020204" pitchFamily="34" charset="0"/>
              <a:cs typeface="Arial" panose="020B0604020202020204" pitchFamily="34" charset="0"/>
            </a:endParaRPr>
          </a:p>
        </p:txBody>
      </p:sp>
      <p:sp>
        <p:nvSpPr>
          <p:cNvPr id="26" name="TextBox 16">
            <a:extLst>
              <a:ext uri="{FF2B5EF4-FFF2-40B4-BE49-F238E27FC236}">
                <a16:creationId xmlns:a16="http://schemas.microsoft.com/office/drawing/2014/main" xmlns="" id="{86170A8C-C7C9-BC90-00A5-C293A5CE8D7A}"/>
              </a:ext>
            </a:extLst>
          </p:cNvPr>
          <p:cNvSpPr txBox="1"/>
          <p:nvPr/>
        </p:nvSpPr>
        <p:spPr>
          <a:xfrm>
            <a:off x="3601228" y="2199936"/>
            <a:ext cx="3026436" cy="400110"/>
          </a:xfrm>
          <a:prstGeom prst="rect">
            <a:avLst/>
          </a:prstGeom>
          <a:noFill/>
        </p:spPr>
        <p:txBody>
          <a:bodyPr wrap="square" rtlCol="0">
            <a:spAutoFit/>
          </a:bodyPr>
          <a:lstStyle/>
          <a:p>
            <a:r>
              <a:rPr lang="en-US" altLang="zh-CN" sz="1000" dirty="0">
                <a:latin typeface="Arial" panose="020B0604020202020204" pitchFamily="34" charset="0"/>
                <a:cs typeface="Arial" panose="020B0604020202020204" pitchFamily="34" charset="0"/>
              </a:rPr>
              <a:t>HNS360 series supports current sharing function. Please contact </a:t>
            </a:r>
            <a:r>
              <a:rPr lang="en-US" altLang="zh-CN" sz="1000" dirty="0" smtClean="0">
                <a:latin typeface="Arial" panose="020B0604020202020204" pitchFamily="34" charset="0"/>
                <a:cs typeface="Arial" panose="020B0604020202020204" pitchFamily="34" charset="0"/>
              </a:rPr>
              <a:t>BluTek Power, Inc. for details.</a:t>
            </a:r>
            <a:endParaRPr lang="zh-CN" altLang="en-US" sz="1000" dirty="0">
              <a:latin typeface="Arial" panose="020B0604020202020204" pitchFamily="34" charset="0"/>
              <a:cs typeface="Arial" panose="020B0604020202020204" pitchFamily="34" charset="0"/>
            </a:endParaRPr>
          </a:p>
        </p:txBody>
      </p:sp>
      <p:pic>
        <p:nvPicPr>
          <p:cNvPr id="28" name="图片 27">
            <a:extLst>
              <a:ext uri="{FF2B5EF4-FFF2-40B4-BE49-F238E27FC236}">
                <a16:creationId xmlns:a16="http://schemas.microsoft.com/office/drawing/2014/main" xmlns="" id="{E949057A-66CC-B08D-7A0D-8CDB3817CA7B}"/>
              </a:ext>
            </a:extLst>
          </p:cNvPr>
          <p:cNvPicPr>
            <a:picLocks noChangeAspect="1"/>
          </p:cNvPicPr>
          <p:nvPr/>
        </p:nvPicPr>
        <p:blipFill>
          <a:blip r:embed="rId2" cstate="print"/>
          <a:stretch>
            <a:fillRect/>
          </a:stretch>
        </p:blipFill>
        <p:spPr>
          <a:xfrm>
            <a:off x="166776" y="5813713"/>
            <a:ext cx="3429000" cy="2497720"/>
          </a:xfrm>
          <a:prstGeom prst="rect">
            <a:avLst/>
          </a:prstGeom>
        </p:spPr>
      </p:pic>
      <p:sp>
        <p:nvSpPr>
          <p:cNvPr id="33" name="文本框 17">
            <a:extLst>
              <a:ext uri="{FF2B5EF4-FFF2-40B4-BE49-F238E27FC236}">
                <a16:creationId xmlns:a16="http://schemas.microsoft.com/office/drawing/2014/main" xmlns="" id="{3A8E5F3E-4BAB-4FCA-8C72-E5A5A49994E3}"/>
              </a:ext>
            </a:extLst>
          </p:cNvPr>
          <p:cNvSpPr txBox="1"/>
          <p:nvPr/>
        </p:nvSpPr>
        <p:spPr>
          <a:xfrm>
            <a:off x="314823" y="0"/>
            <a:ext cx="4654051" cy="400110"/>
          </a:xfrm>
          <a:prstGeom prst="rect">
            <a:avLst/>
          </a:prstGeom>
          <a:noFill/>
        </p:spPr>
        <p:txBody>
          <a:bodyPr wrap="square" rtlCol="0">
            <a:spAutoFit/>
          </a:bodyPr>
          <a:lstStyle/>
          <a:p>
            <a:r>
              <a:rPr lang="en-US" altLang="zh-CN" sz="2000" b="1" i="1" dirty="0" smtClean="0">
                <a:solidFill>
                  <a:schemeClr val="accent6"/>
                </a:solidFill>
                <a:latin typeface="Arial" panose="020B0604020202020204" pitchFamily="34" charset="0"/>
                <a:cs typeface="Arial" panose="020B0604020202020204" pitchFamily="34" charset="0"/>
              </a:rPr>
              <a:t>Model: BPD-HNS360</a:t>
            </a:r>
            <a:endParaRPr lang="zh-CN" altLang="en-US" sz="2000" b="1" i="1" dirty="0">
              <a:solidFill>
                <a:schemeClr val="accent6"/>
              </a:solidFill>
              <a:latin typeface="Arial" panose="020B0604020202020204" pitchFamily="34" charset="0"/>
              <a:cs typeface="Arial" panose="020B0604020202020204" pitchFamily="34" charset="0"/>
            </a:endParaRPr>
          </a:p>
        </p:txBody>
      </p:sp>
      <p:pic>
        <p:nvPicPr>
          <p:cNvPr id="34" name="图片 6">
            <a:extLst>
              <a:ext uri="{FF2B5EF4-FFF2-40B4-BE49-F238E27FC236}">
                <a16:creationId xmlns="" xmlns:a16="http://schemas.microsoft.com/office/drawing/2014/main" id="{9F18202A-C855-11FB-B4F6-EAF2BBFB3BE4}"/>
              </a:ext>
            </a:extLst>
          </p:cNvPr>
          <p:cNvPicPr>
            <a:picLocks noChangeAspect="1"/>
          </p:cNvPicPr>
          <p:nvPr/>
        </p:nvPicPr>
        <p:blipFill>
          <a:blip r:embed="rId3" cstate="print"/>
          <a:stretch>
            <a:fillRect/>
          </a:stretch>
        </p:blipFill>
        <p:spPr>
          <a:xfrm>
            <a:off x="5181600" y="124193"/>
            <a:ext cx="1309816" cy="780067"/>
          </a:xfrm>
          <a:prstGeom prst="rect">
            <a:avLst/>
          </a:prstGeom>
        </p:spPr>
      </p:pic>
      <p:sp>
        <p:nvSpPr>
          <p:cNvPr id="35" name="文本框 21"/>
          <p:cNvSpPr txBox="1"/>
          <p:nvPr/>
        </p:nvSpPr>
        <p:spPr>
          <a:xfrm>
            <a:off x="4219911" y="9185255"/>
            <a:ext cx="2522220" cy="461665"/>
          </a:xfrm>
          <a:prstGeom prst="rect">
            <a:avLst/>
          </a:prstGeom>
          <a:noFill/>
        </p:spPr>
        <p:txBody>
          <a:bodyPr wrap="square" rtlCol="0">
            <a:spAutoFit/>
          </a:bodyPr>
          <a:lstStyle/>
          <a:p>
            <a:pPr algn="r"/>
            <a:r>
              <a:rPr lang="en-US" altLang="zh-CN" sz="1200" i="1" dirty="0" smtClean="0"/>
              <a:t>Phone: (973) 594-1800                                                 </a:t>
            </a:r>
            <a:r>
              <a:rPr lang="en-US" altLang="zh-CN" sz="1200" i="1" dirty="0" smtClean="0">
                <a:solidFill>
                  <a:schemeClr val="accent6"/>
                </a:solidFill>
              </a:rPr>
              <a:t>Salesteam@BluTekPower.com</a:t>
            </a:r>
            <a:endParaRPr lang="zh-CN" altLang="en-US" sz="1200" i="1" dirty="0">
              <a:solidFill>
                <a:schemeClr val="accent6"/>
              </a:solidFill>
            </a:endParaRPr>
          </a:p>
        </p:txBody>
      </p:sp>
      <p:sp>
        <p:nvSpPr>
          <p:cNvPr id="36" name="文本框 9">
            <a:extLst>
              <a:ext uri="{FF2B5EF4-FFF2-40B4-BE49-F238E27FC236}">
                <a16:creationId xmlns="" xmlns:a16="http://schemas.microsoft.com/office/drawing/2014/main" id="{2397F80B-E006-1420-B82A-F7D326CA4814}"/>
              </a:ext>
            </a:extLst>
          </p:cNvPr>
          <p:cNvSpPr txBox="1"/>
          <p:nvPr/>
        </p:nvSpPr>
        <p:spPr>
          <a:xfrm>
            <a:off x="4450080" y="9690556"/>
            <a:ext cx="2407920" cy="215444"/>
          </a:xfrm>
          <a:prstGeom prst="rect">
            <a:avLst/>
          </a:prstGeom>
          <a:noFill/>
        </p:spPr>
        <p:txBody>
          <a:bodyPr wrap="square" rtlCol="0">
            <a:spAutoFit/>
          </a:bodyPr>
          <a:lstStyle/>
          <a:p>
            <a:r>
              <a:rPr lang="en-US" altLang="zh-CN" sz="800" i="1" dirty="0"/>
              <a:t>Confidential, Copyright reserved by </a:t>
            </a:r>
            <a:r>
              <a:rPr lang="en-US" altLang="zh-CN" sz="800" i="1" dirty="0" smtClean="0"/>
              <a:t>BluTek Power, Inc.</a:t>
            </a:r>
            <a:endParaRPr lang="zh-CN" altLang="en-US" sz="800" i="1" dirty="0"/>
          </a:p>
        </p:txBody>
      </p:sp>
    </p:spTree>
    <p:extLst>
      <p:ext uri="{BB962C8B-B14F-4D97-AF65-F5344CB8AC3E}">
        <p14:creationId xmlns:p14="http://schemas.microsoft.com/office/powerpoint/2010/main" xmlns="" val="1955617127"/>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OS" val="Unix 3.10 unknown"/>
  <p:tag name="AS_RELEASE_DATE" val="2021.08.31"/>
  <p:tag name="AS_TITLE" val="Aspose.Slides for Java"/>
  <p:tag name="AS_VERSION" val="21.8"/>
</p:tagLst>
</file>

<file path=ppt/theme/theme1.xml><?xml version="1.0" encoding="utf-8"?>
<a:theme xmlns:a="http://schemas.openxmlformats.org/drawingml/2006/main" name="Office 主题​​">
  <a:themeElements>
    <a:clrScheme name="Custom 2">
      <a:dk1>
        <a:sysClr val="windowText" lastClr="000000"/>
      </a:dk1>
      <a:lt1>
        <a:sysClr val="window" lastClr="FFFFFF"/>
      </a:lt1>
      <a:dk2>
        <a:srgbClr val="666666"/>
      </a:dk2>
      <a:lt2>
        <a:srgbClr val="D2D2D2"/>
      </a:lt2>
      <a:accent1>
        <a:srgbClr val="C3DCFF"/>
      </a:accent1>
      <a:accent2>
        <a:srgbClr val="72A0FF"/>
      </a:accent2>
      <a:accent3>
        <a:srgbClr val="4B98FF"/>
      </a:accent3>
      <a:accent4>
        <a:srgbClr val="72A0FF"/>
      </a:accent4>
      <a:accent5>
        <a:srgbClr val="005BD3"/>
      </a:accent5>
      <a:accent6>
        <a:srgbClr val="00349E"/>
      </a:accent6>
      <a:hlink>
        <a:srgbClr val="17BBFD"/>
      </a:hlink>
      <a:folHlink>
        <a:srgbClr val="005BD3"/>
      </a:folHlink>
    </a:clrScheme>
    <a:fontScheme name="Office 主题​​">
      <a:majorFont>
        <a:latin typeface="Calibri Light"/>
        <a:ea typeface="Calibri Light"/>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等线 Light"/>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等线"/>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等线 Light"/>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等线"/>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文档" ma:contentTypeID="0x010100856423B637FB93449358C6D8CE9617B5" ma:contentTypeVersion="2" ma:contentTypeDescription="新建文档。" ma:contentTypeScope="" ma:versionID="40be2aacb5628a2da73d7a300b9a0192">
  <xsd:schema xmlns:xsd="http://www.w3.org/2001/XMLSchema" xmlns:xs="http://www.w3.org/2001/XMLSchema" xmlns:p="http://schemas.microsoft.com/office/2006/metadata/properties" xmlns:ns2="72f30078-7c78-4c58-a6f3-19a26e97c567" targetNamespace="http://schemas.microsoft.com/office/2006/metadata/properties" ma:root="true" ma:fieldsID="3edad16c13de9b86bdfe916934afec90" ns2:_="">
    <xsd:import namespace="72f30078-7c78-4c58-a6f3-19a26e97c567"/>
    <xsd:element name="properties">
      <xsd:complexType>
        <xsd:sequence>
          <xsd:element name="documentManagement">
            <xsd:complexType>
              <xsd:all>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2f30078-7c78-4c58-a6f3-19a26e97c567" elementFormDefault="qualified">
    <xsd:import namespace="http://schemas.microsoft.com/office/2006/documentManagement/types"/>
    <xsd:import namespace="http://schemas.microsoft.com/office/infopath/2007/PartnerControls"/>
    <xsd:element name="SharedWithUsers" ma:index="8" nillable="true" ma:displayName="共享对象:"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共享对象详细信息"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内容类型"/>
        <xsd:element ref="dc:title" minOccurs="0" maxOccurs="1" ma:index="4" ma:displayName="标题"/>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95F11D5-083E-4086-BA91-8121BF20E97B}">
  <ds:schemaRefs/>
</ds:datastoreItem>
</file>

<file path=customXml/itemProps2.xml><?xml version="1.0" encoding="utf-8"?>
<ds:datastoreItem xmlns:ds="http://schemas.openxmlformats.org/officeDocument/2006/customXml" ds:itemID="{FFF43206-E14D-4943-B775-5DA267461478}">
  <ds:schemaRefs>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72f30078-7c78-4c58-a6f3-19a26e97c567"/>
    <ds:schemaRef ds:uri="http://www.w3.org/XML/1998/namespace"/>
  </ds:schemaRefs>
</ds:datastoreItem>
</file>

<file path=customXml/itemProps3.xml><?xml version="1.0" encoding="utf-8"?>
<ds:datastoreItem xmlns:ds="http://schemas.openxmlformats.org/officeDocument/2006/customXml" ds:itemID="{600A46C6-0552-4E81-814D-8E4D7838392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4409</TotalTime>
  <Words>1358</Words>
  <Application>Microsoft Office PowerPoint</Application>
  <PresentationFormat>A4 Paper (210x297 mm)</PresentationFormat>
  <Paragraphs>321</Paragraphs>
  <Slides>6</Slides>
  <Notes>1</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主题​​</vt:lpstr>
      <vt:lpstr>Slide 1</vt:lpstr>
      <vt:lpstr>Slide 2</vt:lpstr>
      <vt:lpstr>Slide 3</vt:lpstr>
      <vt:lpstr>Slide 4</vt:lpstr>
      <vt:lpstr>Slide 5</vt:lpstr>
      <vt:lpstr>Slide 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HNS360</dc:title>
  <dc:creator>Baohua Wang</dc:creator>
  <cp:lastModifiedBy>Tonie Messina</cp:lastModifiedBy>
  <cp:revision>100</cp:revision>
  <cp:lastPrinted>2021-11-15T11:56:22Z</cp:lastPrinted>
  <dcterms:created xsi:type="dcterms:W3CDTF">2021-11-13T11:40:53Z</dcterms:created>
  <dcterms:modified xsi:type="dcterms:W3CDTF">2026-06-18T15:50:00Z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0x010100856423B637FB93449358C6D8CE9617B5</vt:lpwstr>
  </property>
</Properties>
</file>